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  <p:sldMasterId id="2147483657" r:id="rId10"/>
    <p:sldMasterId id="2147483658" r:id="rId11"/>
    <p:sldMasterId id="2147483659" r:id="rId12"/>
    <p:sldMasterId id="2147483660" r:id="rId13"/>
    <p:sldMasterId id="2147483661" r:id="rId14"/>
  </p:sldMasterIdLst>
  <p:notesMasterIdLst>
    <p:notesMasterId r:id="rId29"/>
  </p:notesMasterIdLst>
  <p:sldIdLst>
    <p:sldId id="342" r:id="rId15"/>
    <p:sldId id="343" r:id="rId16"/>
    <p:sldId id="344" r:id="rId17"/>
    <p:sldId id="345" r:id="rId18"/>
    <p:sldId id="277" r:id="rId19"/>
    <p:sldId id="311" r:id="rId20"/>
    <p:sldId id="256" r:id="rId21"/>
    <p:sldId id="340" r:id="rId22"/>
    <p:sldId id="332" r:id="rId23"/>
    <p:sldId id="341" r:id="rId24"/>
    <p:sldId id="280" r:id="rId25"/>
    <p:sldId id="281" r:id="rId26"/>
    <p:sldId id="276" r:id="rId27"/>
    <p:sldId id="317" r:id="rId28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5pPr>
    <a:lvl6pPr marL="22860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6pPr>
    <a:lvl7pPr marL="27432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7pPr>
    <a:lvl8pPr marL="32004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8pPr>
    <a:lvl9pPr marL="3657600" algn="l" defTabSz="914400" rtl="0" eaLnBrk="1" latinLnBrk="0" hangingPunct="1">
      <a:defRPr sz="4200" kern="1200">
        <a:solidFill>
          <a:srgbClr val="000000"/>
        </a:solidFill>
        <a:latin typeface="Gill Sans"/>
        <a:ea typeface="ヒラギノ角ゴ ProN W3"/>
        <a:cs typeface="ヒラギノ角ゴ ProN W3"/>
        <a:sym typeface="Gill Sans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381" autoAdjust="0"/>
    <p:restoredTop sz="90929"/>
  </p:normalViewPr>
  <p:slideViewPr>
    <p:cSldViewPr>
      <p:cViewPr varScale="1">
        <p:scale>
          <a:sx n="59" d="100"/>
          <a:sy n="59" d="100"/>
        </p:scale>
        <p:origin x="1332" y="45"/>
      </p:cViewPr>
      <p:guideLst>
        <p:guide orient="horz" pos="3072"/>
        <p:guide pos="4096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fld id="{2D08A3C9-5963-44A3-95F8-AC42115CD605}" type="datetimeFigureOut">
              <a:rPr lang="en-US"/>
              <a:pPr>
                <a:defRPr/>
              </a:pPr>
              <a:t>4/12/2023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Gill Sans" pitchFamily="32" charset="0"/>
                <a:ea typeface="ヒラギノ角ゴ ProN W3" pitchFamily="32" charset="-128"/>
                <a:cs typeface="+mn-cs"/>
                <a:sym typeface="Gill Sans" pitchFamily="32" charset="0"/>
              </a:defRPr>
            </a:lvl1pPr>
          </a:lstStyle>
          <a:p>
            <a:pPr>
              <a:defRPr/>
            </a:pPr>
            <a:fld id="{DF32F5F1-3604-44CF-B78C-754BC6B82C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0572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F32F5F1-3604-44CF-B78C-754BC6B82C5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110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1638300"/>
            <a:ext cx="2616200" cy="452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1638300"/>
            <a:ext cx="7696200" cy="452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724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829800" y="2768600"/>
            <a:ext cx="19050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150" y="2768600"/>
            <a:ext cx="244475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768600"/>
            <a:ext cx="5156200" cy="571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18600" y="254000"/>
            <a:ext cx="2616200" cy="8229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70000" y="254000"/>
            <a:ext cx="7696200" cy="8229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1270000"/>
            <a:ext cx="5156200" cy="7213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700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29200"/>
            <a:ext cx="5156200" cy="1130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093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093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276475"/>
            <a:ext cx="2925762" cy="67913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8624888" cy="6791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44900" y="4787900"/>
            <a:ext cx="2857500" cy="330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35550" y="1409700"/>
            <a:ext cx="1466850" cy="668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1409700"/>
            <a:ext cx="4248150" cy="668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>
              <a:sym typeface="Gill Sans" pitchFamily="3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254000"/>
            <a:ext cx="2925762" cy="845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54000"/>
            <a:ext cx="8624888" cy="8458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5029200"/>
            <a:ext cx="10464800" cy="1130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1638300"/>
            <a:ext cx="104648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pic>
        <p:nvPicPr>
          <p:cNvPr id="1028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93700" y="0"/>
            <a:ext cx="137922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971800"/>
            <a:ext cx="10464800" cy="3810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72400" y="2768600"/>
            <a:ext cx="39624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50419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93700" y="0"/>
            <a:ext cx="137922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838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282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727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1717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6162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3073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530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3987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4450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2768600"/>
            <a:ext cx="10464800" cy="5715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-393700" y="0"/>
            <a:ext cx="13792200" cy="975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760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204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649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0939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538413" indent="-493713" algn="l" rtl="0" eaLnBrk="0" fontAlgn="base" hangingPunct="0">
        <a:spcBef>
          <a:spcPts val="3800"/>
        </a:spcBef>
        <a:spcAft>
          <a:spcPct val="0"/>
        </a:spcAft>
        <a:buSzPct val="171000"/>
        <a:buFont typeface="Gill Sans"/>
        <a:buChar char="•"/>
        <a:defRPr sz="3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29956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4528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39100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367213" indent="-493713" algn="l" rtl="0" fontAlgn="base">
        <a:spcBef>
          <a:spcPts val="3800"/>
        </a:spcBef>
        <a:spcAft>
          <a:spcPct val="0"/>
        </a:spcAft>
        <a:buSzPct val="171000"/>
        <a:buFont typeface="Gill Sans" pitchFamily="32" charset="0"/>
        <a:buChar char="•"/>
        <a:defRPr sz="3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70000" y="1270000"/>
            <a:ext cx="10464800" cy="7213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838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282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727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1717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616200" indent="-571500" algn="l" rtl="0" eaLnBrk="0" fontAlgn="base" hangingPunct="0">
        <a:spcBef>
          <a:spcPts val="48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30734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5306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39878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445000" indent="-571500" algn="l" rtl="0" fontAlgn="base">
        <a:spcBef>
          <a:spcPts val="48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7366000"/>
            <a:ext cx="10464800" cy="1701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6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47879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text styles</a:t>
            </a:r>
          </a:p>
          <a:p>
            <a:pPr lvl="1"/>
            <a:r>
              <a:rPr lang="en-US">
                <a:sym typeface="Gill Sans"/>
              </a:rPr>
              <a:t>Second level</a:t>
            </a:r>
          </a:p>
          <a:p>
            <a:pPr lvl="2"/>
            <a:r>
              <a:rPr lang="en-US">
                <a:sym typeface="Gill Sans"/>
              </a:rPr>
              <a:t>Third level</a:t>
            </a:r>
          </a:p>
          <a:p>
            <a:pPr lvl="3"/>
            <a:r>
              <a:rPr lang="en-US">
                <a:sym typeface="Gill Sans"/>
              </a:rPr>
              <a:t>Fourth level</a:t>
            </a:r>
          </a:p>
          <a:p>
            <a:pPr lvl="4"/>
            <a:r>
              <a:rPr lang="en-US">
                <a:sym typeface="Gill Sans"/>
              </a:rPr>
              <a:t>Fifth level</a:t>
            </a: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1409700"/>
            <a:ext cx="5867400" cy="3302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70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342900" indent="-3429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143000" indent="-228600" algn="ctr" rtl="0" eaLnBrk="0" fontAlgn="base" hangingPunct="0">
        <a:spcBef>
          <a:spcPct val="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1600200" indent="-228600" algn="ctr" rtl="0" eaLnBrk="0" fontAlgn="base" hangingPunct="0">
        <a:spcBef>
          <a:spcPct val="0"/>
        </a:spcBef>
        <a:spcAft>
          <a:spcPct val="0"/>
        </a:spcAft>
        <a:buChar char="–"/>
        <a:defRPr sz="34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057400" indent="-228600" algn="ctr" rtl="0" eaLnBrk="0" fontAlgn="base" hangingPunct="0">
        <a:spcBef>
          <a:spcPct val="0"/>
        </a:spcBef>
        <a:spcAft>
          <a:spcPct val="0"/>
        </a:spcAft>
        <a:buChar char="»"/>
        <a:defRPr sz="34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4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70000" y="254000"/>
            <a:ext cx="10464800" cy="2438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Gill Sans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+mj-lt"/>
          <a:ea typeface="+mj-ea"/>
          <a:cs typeface="ヒラギノ角ゴ ProN W3"/>
          <a:sym typeface="Gill San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cs typeface="ヒラギノ角ゴ ProN W3"/>
          <a:sym typeface="Gill Sans"/>
        </a:defRPr>
      </a:lvl5pPr>
      <a:lvl6pPr marL="4572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8400">
          <a:solidFill>
            <a:schemeClr val="tx1"/>
          </a:solidFill>
          <a:latin typeface="Gill Sans" pitchFamily="32" charset="0"/>
          <a:ea typeface="ヒラギノ角ゴ ProN W3" pitchFamily="32" charset="-128"/>
          <a:sym typeface="Gill Sans" pitchFamily="32" charset="0"/>
        </a:defRPr>
      </a:lvl9pPr>
    </p:titleStyle>
    <p:bodyStyle>
      <a:lvl1pPr marL="889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1pPr>
      <a:lvl2pPr marL="1333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2pPr>
      <a:lvl3pPr marL="1778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3pPr>
      <a:lvl4pPr marL="22225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4pPr>
      <a:lvl5pPr marL="2667000" indent="-571500" algn="l" rtl="0" eaLnBrk="0" fontAlgn="base" hangingPunct="0">
        <a:spcBef>
          <a:spcPts val="2400"/>
        </a:spcBef>
        <a:spcAft>
          <a:spcPct val="0"/>
        </a:spcAft>
        <a:buSzPct val="171000"/>
        <a:buFont typeface="Gill Sans"/>
        <a:buChar char="•"/>
        <a:defRPr sz="4200">
          <a:solidFill>
            <a:schemeClr val="tx1"/>
          </a:solidFill>
          <a:latin typeface="+mn-lt"/>
          <a:ea typeface="+mn-ea"/>
          <a:cs typeface="ヒラギノ角ゴ ProN W3"/>
          <a:sym typeface="Gill Sans"/>
        </a:defRPr>
      </a:lvl5pPr>
      <a:lvl6pPr marL="31242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6pPr>
      <a:lvl7pPr marL="35814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7pPr>
      <a:lvl8pPr marL="40386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8pPr>
      <a:lvl9pPr marL="4495800" indent="-571500" algn="l" rtl="0" fontAlgn="base">
        <a:spcBef>
          <a:spcPts val="2400"/>
        </a:spcBef>
        <a:spcAft>
          <a:spcPct val="0"/>
        </a:spcAft>
        <a:buSzPct val="171000"/>
        <a:buFont typeface="Gill Sans" pitchFamily="32" charset="0"/>
        <a:buChar char="•"/>
        <a:defRPr sz="4200">
          <a:solidFill>
            <a:schemeClr val="tx1"/>
          </a:solidFill>
          <a:latin typeface="+mn-lt"/>
          <a:ea typeface="+mn-ea"/>
          <a:sym typeface="Gill Sans" pitchFamily="32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scu.edu/mobi/resources--tools/blog-posts/ethics-in-life-and-business/ethics-in-life-and-business.html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holding, player, young&#10;&#10;Description automatically generated">
            <a:extLst>
              <a:ext uri="{FF2B5EF4-FFF2-40B4-BE49-F238E27FC236}">
                <a16:creationId xmlns:a16="http://schemas.microsoft.com/office/drawing/2014/main" id="{6BB669F3-C35A-4A49-8577-85DF19E73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0368" y="-91752"/>
            <a:ext cx="13825536" cy="1056543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F4E315-6D8C-4DD8-8DE1-6E3A4D3ABA79}"/>
              </a:ext>
            </a:extLst>
          </p:cNvPr>
          <p:cNvSpPr/>
          <p:nvPr/>
        </p:nvSpPr>
        <p:spPr>
          <a:xfrm>
            <a:off x="3046016" y="5380856"/>
            <a:ext cx="7434599" cy="212365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“</a:t>
            </a:r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Nethiquette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”</a:t>
            </a:r>
          </a:p>
          <a:p>
            <a:pPr algn="ctr"/>
            <a:r>
              <a:rPr lang="en-US" sz="6600" b="1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Etiket</a:t>
            </a:r>
            <a:r>
              <a:rPr lang="en-US" sz="6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di Dunia Maya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4AC35C-A4FA-4579-9B93-07E9D269E773}"/>
              </a:ext>
            </a:extLst>
          </p:cNvPr>
          <p:cNvSpPr txBox="1"/>
          <p:nvPr/>
        </p:nvSpPr>
        <p:spPr>
          <a:xfrm>
            <a:off x="6867234" y="8261176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716D9A3-4E0B-43C7-8759-CE49E914771A}"/>
              </a:ext>
            </a:extLst>
          </p:cNvPr>
          <p:cNvSpPr txBox="1"/>
          <p:nvPr/>
        </p:nvSpPr>
        <p:spPr>
          <a:xfrm>
            <a:off x="6147154" y="8189168"/>
            <a:ext cx="184731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6F9709-57B9-4434-AA39-A45B37CEC90D}"/>
              </a:ext>
            </a:extLst>
          </p:cNvPr>
          <p:cNvSpPr txBox="1"/>
          <p:nvPr/>
        </p:nvSpPr>
        <p:spPr>
          <a:xfrm>
            <a:off x="5055134" y="7773720"/>
            <a:ext cx="323556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omic Sans MS" panose="030F0702030302020204" pitchFamily="66" charset="0"/>
              </a:rPr>
              <a:t>Dian Budiargo </a:t>
            </a:r>
          </a:p>
          <a:p>
            <a:r>
              <a:rPr lang="en-US" sz="2800" dirty="0">
                <a:latin typeface="Comic Sans MS" panose="030F0702030302020204" pitchFamily="66" charset="0"/>
              </a:rPr>
              <a:t>15 Mei 2020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F24BCEF-80DC-479C-818E-BA6996DA232F}"/>
              </a:ext>
            </a:extLst>
          </p:cNvPr>
          <p:cNvGrpSpPr/>
          <p:nvPr/>
        </p:nvGrpSpPr>
        <p:grpSpPr>
          <a:xfrm>
            <a:off x="-399290" y="7239000"/>
            <a:ext cx="13835889" cy="4516120"/>
            <a:chOff x="-127" y="0"/>
            <a:chExt cx="5316347" cy="1789799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016DE3E2-7BCB-4682-A845-CA2FADA7C8E5}"/>
                </a:ext>
              </a:extLst>
            </p:cNvPr>
            <p:cNvSpPr/>
            <p:nvPr/>
          </p:nvSpPr>
          <p:spPr>
            <a:xfrm>
              <a:off x="-127" y="0"/>
              <a:ext cx="5316347" cy="1752024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43 w 5311865"/>
                <a:gd name="connsiteY0" fmla="*/ 0 h 1478860"/>
                <a:gd name="connsiteX1" fmla="*/ 2282780 w 5311865"/>
                <a:gd name="connsiteY1" fmla="*/ 64802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5813"/>
                <a:gd name="connsiteY0" fmla="*/ 0 h 1478860"/>
                <a:gd name="connsiteX1" fmla="*/ 2123751 w 5315813"/>
                <a:gd name="connsiteY1" fmla="*/ 691758 h 1478860"/>
                <a:gd name="connsiteX2" fmla="*/ 3820755 w 5315813"/>
                <a:gd name="connsiteY2" fmla="*/ 381660 h 1478860"/>
                <a:gd name="connsiteX3" fmla="*/ 5315813 w 5315813"/>
                <a:gd name="connsiteY3" fmla="*/ 393581 h 1478860"/>
                <a:gd name="connsiteX4" fmla="*/ 5311865 w 5315813"/>
                <a:gd name="connsiteY4" fmla="*/ 1478860 h 1478860"/>
                <a:gd name="connsiteX5" fmla="*/ 725 w 5315813"/>
                <a:gd name="connsiteY5" fmla="*/ 1478860 h 1478860"/>
                <a:gd name="connsiteX6" fmla="*/ 343 w 5315813"/>
                <a:gd name="connsiteY6" fmla="*/ 0 h 1478860"/>
                <a:gd name="connsiteX0" fmla="*/ 314 w 5316127"/>
                <a:gd name="connsiteY0" fmla="*/ 0 h 1458983"/>
                <a:gd name="connsiteX1" fmla="*/ 2124065 w 5316127"/>
                <a:gd name="connsiteY1" fmla="*/ 671881 h 1458983"/>
                <a:gd name="connsiteX2" fmla="*/ 3821069 w 5316127"/>
                <a:gd name="connsiteY2" fmla="*/ 36178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2124065 w 5316127"/>
                <a:gd name="connsiteY1" fmla="*/ 671881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2822537 w 5316127"/>
                <a:gd name="connsiteY2" fmla="*/ 818935 h 1458983"/>
                <a:gd name="connsiteX3" fmla="*/ 3829020 w 5316127"/>
                <a:gd name="connsiteY3" fmla="*/ 592433 h 1458983"/>
                <a:gd name="connsiteX4" fmla="*/ 5316127 w 5316127"/>
                <a:gd name="connsiteY4" fmla="*/ 373704 h 1458983"/>
                <a:gd name="connsiteX5" fmla="*/ 5312179 w 5316127"/>
                <a:gd name="connsiteY5" fmla="*/ 1458983 h 1458983"/>
                <a:gd name="connsiteX6" fmla="*/ 1039 w 5316127"/>
                <a:gd name="connsiteY6" fmla="*/ 1458983 h 1458983"/>
                <a:gd name="connsiteX7" fmla="*/ 314 w 5316127"/>
                <a:gd name="connsiteY7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2822537 w 5316127"/>
                <a:gd name="connsiteY2" fmla="*/ 818935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9117 h 1468100"/>
                <a:gd name="connsiteX1" fmla="*/ 2822537 w 5316127"/>
                <a:gd name="connsiteY1" fmla="*/ 828052 h 1468100"/>
                <a:gd name="connsiteX2" fmla="*/ 5316127 w 5316127"/>
                <a:gd name="connsiteY2" fmla="*/ 382821 h 1468100"/>
                <a:gd name="connsiteX3" fmla="*/ 5312179 w 5316127"/>
                <a:gd name="connsiteY3" fmla="*/ 1468100 h 1468100"/>
                <a:gd name="connsiteX4" fmla="*/ 1039 w 5316127"/>
                <a:gd name="connsiteY4" fmla="*/ 1468100 h 1468100"/>
                <a:gd name="connsiteX5" fmla="*/ 314 w 5316127"/>
                <a:gd name="connsiteY5" fmla="*/ 9117 h 1468100"/>
                <a:gd name="connsiteX0" fmla="*/ 314 w 5316127"/>
                <a:gd name="connsiteY0" fmla="*/ 7929 h 1466912"/>
                <a:gd name="connsiteX1" fmla="*/ 2822537 w 5316127"/>
                <a:gd name="connsiteY1" fmla="*/ 826864 h 1466912"/>
                <a:gd name="connsiteX2" fmla="*/ 5316127 w 5316127"/>
                <a:gd name="connsiteY2" fmla="*/ 381633 h 1466912"/>
                <a:gd name="connsiteX3" fmla="*/ 5312179 w 5316127"/>
                <a:gd name="connsiteY3" fmla="*/ 1466912 h 1466912"/>
                <a:gd name="connsiteX4" fmla="*/ 1039 w 5316127"/>
                <a:gd name="connsiteY4" fmla="*/ 1466912 h 1466912"/>
                <a:gd name="connsiteX5" fmla="*/ 314 w 5316127"/>
                <a:gd name="connsiteY5" fmla="*/ 7929 h 1466912"/>
                <a:gd name="connsiteX0" fmla="*/ 314 w 5316127"/>
                <a:gd name="connsiteY0" fmla="*/ 0 h 1458983"/>
                <a:gd name="connsiteX1" fmla="*/ 2822537 w 5316127"/>
                <a:gd name="connsiteY1" fmla="*/ 81893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41806 w 5316127"/>
                <a:gd name="connsiteY1" fmla="*/ 83086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13977 w 5316127"/>
                <a:gd name="connsiteY1" fmla="*/ 826888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4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26888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9243 w 5316419"/>
                <a:gd name="connsiteY1" fmla="*/ 825260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9243 w 5316419"/>
                <a:gd name="connsiteY1" fmla="*/ 825260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419 w 5316546"/>
                <a:gd name="connsiteY0" fmla="*/ 0 h 1751970"/>
                <a:gd name="connsiteX1" fmla="*/ 2719370 w 5316546"/>
                <a:gd name="connsiteY1" fmla="*/ 825260 h 1751970"/>
                <a:gd name="connsiteX2" fmla="*/ 5316546 w 5316546"/>
                <a:gd name="connsiteY2" fmla="*/ 318029 h 1751970"/>
                <a:gd name="connsiteX3" fmla="*/ 5312598 w 5316546"/>
                <a:gd name="connsiteY3" fmla="*/ 1403308 h 1751970"/>
                <a:gd name="connsiteX4" fmla="*/ 127 w 5316546"/>
                <a:gd name="connsiteY4" fmla="*/ 1751970 h 1751970"/>
                <a:gd name="connsiteX5" fmla="*/ 419 w 5316546"/>
                <a:gd name="connsiteY5" fmla="*/ 0 h 1751970"/>
                <a:gd name="connsiteX0" fmla="*/ 419 w 5316546"/>
                <a:gd name="connsiteY0" fmla="*/ 0 h 1751970"/>
                <a:gd name="connsiteX1" fmla="*/ 2719370 w 5316546"/>
                <a:gd name="connsiteY1" fmla="*/ 825260 h 1751970"/>
                <a:gd name="connsiteX2" fmla="*/ 5316546 w 5316546"/>
                <a:gd name="connsiteY2" fmla="*/ 318029 h 1751970"/>
                <a:gd name="connsiteX3" fmla="*/ 5316546 w 5316546"/>
                <a:gd name="connsiteY3" fmla="*/ 1751970 h 1751970"/>
                <a:gd name="connsiteX4" fmla="*/ 127 w 5316546"/>
                <a:gd name="connsiteY4" fmla="*/ 1751970 h 1751970"/>
                <a:gd name="connsiteX5" fmla="*/ 419 w 5316546"/>
                <a:gd name="connsiteY5" fmla="*/ 0 h 1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546" h="1751970">
                  <a:moveTo>
                    <a:pt x="419" y="0"/>
                  </a:moveTo>
                  <a:cubicBezTo>
                    <a:pt x="812778" y="694233"/>
                    <a:pt x="2048043" y="943204"/>
                    <a:pt x="2719370" y="825260"/>
                  </a:cubicBezTo>
                  <a:cubicBezTo>
                    <a:pt x="3390697" y="707316"/>
                    <a:pt x="4297318" y="370422"/>
                    <a:pt x="5316546" y="318029"/>
                  </a:cubicBezTo>
                  <a:lnTo>
                    <a:pt x="5316546" y="1751970"/>
                  </a:lnTo>
                  <a:lnTo>
                    <a:pt x="127" y="1751970"/>
                  </a:lnTo>
                  <a:cubicBezTo>
                    <a:pt x="1452" y="1362384"/>
                    <a:pt x="-906" y="389586"/>
                    <a:pt x="419" y="0"/>
                  </a:cubicBezTo>
                  <a:close/>
                </a:path>
              </a:pathLst>
            </a:custGeom>
            <a:solidFill>
              <a:srgbClr val="EDECED"/>
            </a:solidFill>
            <a:ln w="12700" cap="flat" cmpd="sng" algn="ctr">
              <a:solidFill>
                <a:srgbClr val="ECEDED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9A101DE1-9FA9-4A3D-9E9E-C453DF41283E}"/>
                </a:ext>
              </a:extLst>
            </p:cNvPr>
            <p:cNvSpPr/>
            <p:nvPr/>
          </p:nvSpPr>
          <p:spPr>
            <a:xfrm>
              <a:off x="-82" y="206734"/>
              <a:ext cx="5316302" cy="1583065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43 w 5311865"/>
                <a:gd name="connsiteY0" fmla="*/ 0 h 1478860"/>
                <a:gd name="connsiteX1" fmla="*/ 2282780 w 5311865"/>
                <a:gd name="connsiteY1" fmla="*/ 64802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32644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59870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59870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426 w 5311948"/>
                <a:gd name="connsiteY0" fmla="*/ 0 h 1583005"/>
                <a:gd name="connsiteX1" fmla="*/ 2759953 w 5311948"/>
                <a:gd name="connsiteY1" fmla="*/ 632125 h 1583005"/>
                <a:gd name="connsiteX2" fmla="*/ 5311948 w 5311948"/>
                <a:gd name="connsiteY2" fmla="*/ 151075 h 1583005"/>
                <a:gd name="connsiteX3" fmla="*/ 5311948 w 5311948"/>
                <a:gd name="connsiteY3" fmla="*/ 1478860 h 1583005"/>
                <a:gd name="connsiteX4" fmla="*/ 83 w 5311948"/>
                <a:gd name="connsiteY4" fmla="*/ 1583005 h 1583005"/>
                <a:gd name="connsiteX5" fmla="*/ 426 w 5311948"/>
                <a:gd name="connsiteY5" fmla="*/ 0 h 1583005"/>
                <a:gd name="connsiteX0" fmla="*/ 426 w 5316393"/>
                <a:gd name="connsiteY0" fmla="*/ 0 h 1583005"/>
                <a:gd name="connsiteX1" fmla="*/ 2759953 w 5316393"/>
                <a:gd name="connsiteY1" fmla="*/ 632125 h 1583005"/>
                <a:gd name="connsiteX2" fmla="*/ 5311948 w 5316393"/>
                <a:gd name="connsiteY2" fmla="*/ 151075 h 1583005"/>
                <a:gd name="connsiteX3" fmla="*/ 5316393 w 5316393"/>
                <a:gd name="connsiteY3" fmla="*/ 1583005 h 1583005"/>
                <a:gd name="connsiteX4" fmla="*/ 83 w 5316393"/>
                <a:gd name="connsiteY4" fmla="*/ 1583005 h 1583005"/>
                <a:gd name="connsiteX5" fmla="*/ 426 w 5316393"/>
                <a:gd name="connsiteY5" fmla="*/ 0 h 158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393" h="1583005">
                  <a:moveTo>
                    <a:pt x="426" y="0"/>
                  </a:moveTo>
                  <a:cubicBezTo>
                    <a:pt x="791591" y="628146"/>
                    <a:pt x="1922409" y="781869"/>
                    <a:pt x="2759953" y="632125"/>
                  </a:cubicBezTo>
                  <a:cubicBezTo>
                    <a:pt x="3597497" y="482381"/>
                    <a:pt x="4068943" y="234568"/>
                    <a:pt x="5311948" y="151075"/>
                  </a:cubicBezTo>
                  <a:cubicBezTo>
                    <a:pt x="5313430" y="628385"/>
                    <a:pt x="5314911" y="1105695"/>
                    <a:pt x="5316393" y="1583005"/>
                  </a:cubicBezTo>
                  <a:lnTo>
                    <a:pt x="83" y="1583005"/>
                  </a:lnTo>
                  <a:cubicBezTo>
                    <a:pt x="1408" y="1193419"/>
                    <a:pt x="-899" y="389586"/>
                    <a:pt x="426" y="0"/>
                  </a:cubicBezTo>
                  <a:close/>
                </a:path>
              </a:pathLst>
            </a:custGeom>
            <a:solidFill>
              <a:srgbClr val="FEC414"/>
            </a:solidFill>
            <a:ln w="12700" cap="flat" cmpd="sng" algn="ctr">
              <a:solidFill>
                <a:srgbClr val="FFDC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0ED8ED49-13BF-4C35-8DB2-978EF2652F28}"/>
                </a:ext>
              </a:extLst>
            </p:cNvPr>
            <p:cNvSpPr/>
            <p:nvPr/>
          </p:nvSpPr>
          <p:spPr>
            <a:xfrm>
              <a:off x="0" y="425394"/>
              <a:ext cx="5311775" cy="1335405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47691 h 1347646"/>
                <a:gd name="connsiteX1" fmla="*/ 2282437 w 5311522"/>
                <a:gd name="connsiteY1" fmla="*/ 516813 h 1347646"/>
                <a:gd name="connsiteX2" fmla="*/ 5311522 w 5311522"/>
                <a:gd name="connsiteY2" fmla="*/ 19861 h 1347646"/>
                <a:gd name="connsiteX3" fmla="*/ 5311522 w 5311522"/>
                <a:gd name="connsiteY3" fmla="*/ 1347646 h 1347646"/>
                <a:gd name="connsiteX4" fmla="*/ 382 w 5311522"/>
                <a:gd name="connsiteY4" fmla="*/ 1347646 h 1347646"/>
                <a:gd name="connsiteX5" fmla="*/ 382 w 5311522"/>
                <a:gd name="connsiteY5" fmla="*/ 47691 h 1347646"/>
                <a:gd name="connsiteX0" fmla="*/ 382 w 5311522"/>
                <a:gd name="connsiteY0" fmla="*/ 49733 h 1349688"/>
                <a:gd name="connsiteX1" fmla="*/ 2751542 w 5311522"/>
                <a:gd name="connsiteY1" fmla="*/ 451261 h 1349688"/>
                <a:gd name="connsiteX2" fmla="*/ 5311522 w 5311522"/>
                <a:gd name="connsiteY2" fmla="*/ 21903 h 1349688"/>
                <a:gd name="connsiteX3" fmla="*/ 5311522 w 5311522"/>
                <a:gd name="connsiteY3" fmla="*/ 1349688 h 1349688"/>
                <a:gd name="connsiteX4" fmla="*/ 382 w 5311522"/>
                <a:gd name="connsiteY4" fmla="*/ 1349688 h 1349688"/>
                <a:gd name="connsiteX5" fmla="*/ 382 w 5311522"/>
                <a:gd name="connsiteY5" fmla="*/ 49733 h 1349688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35027 w 5311522"/>
                <a:gd name="connsiteY1" fmla="*/ 413455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1522" h="1335737">
                  <a:moveTo>
                    <a:pt x="382" y="35782"/>
                  </a:moveTo>
                  <a:cubicBezTo>
                    <a:pt x="994287" y="584449"/>
                    <a:pt x="1977666" y="590412"/>
                    <a:pt x="2835027" y="421407"/>
                  </a:cubicBezTo>
                  <a:cubicBezTo>
                    <a:pt x="3692388" y="252402"/>
                    <a:pt x="3983755" y="60347"/>
                    <a:pt x="5311522" y="0"/>
                  </a:cubicBezTo>
                  <a:lnTo>
                    <a:pt x="5311522" y="1335737"/>
                  </a:lnTo>
                  <a:lnTo>
                    <a:pt x="382" y="1335737"/>
                  </a:lnTo>
                  <a:cubicBezTo>
                    <a:pt x="1707" y="946151"/>
                    <a:pt x="-943" y="425368"/>
                    <a:pt x="382" y="35782"/>
                  </a:cubicBezTo>
                  <a:close/>
                </a:path>
              </a:pathLst>
            </a:custGeom>
            <a:solidFill>
              <a:srgbClr val="003274"/>
            </a:solidFill>
            <a:ln w="12700" cap="flat" cmpd="sng" algn="ctr">
              <a:solidFill>
                <a:srgbClr val="003F8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dirty="0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CE9C80DA-5E7D-4D6D-8FD0-A4F1625420AB}"/>
              </a:ext>
            </a:extLst>
          </p:cNvPr>
          <p:cNvSpPr txBox="1"/>
          <p:nvPr/>
        </p:nvSpPr>
        <p:spPr>
          <a:xfrm>
            <a:off x="8999322" y="8907899"/>
            <a:ext cx="47049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Modified from </a:t>
            </a:r>
            <a:r>
              <a:rPr lang="en-US" sz="16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IEETechnology</a:t>
            </a:r>
            <a:r>
              <a:rPr lang="en-US" sz="1600" dirty="0">
                <a:solidFill>
                  <a:schemeClr val="bg1"/>
                </a:solidFill>
                <a:latin typeface="Comic Sans MS" panose="030F0702030302020204" pitchFamily="66" charset="0"/>
              </a:rPr>
              <a:t> and Society</a:t>
            </a:r>
          </a:p>
        </p:txBody>
      </p:sp>
      <p:pic>
        <p:nvPicPr>
          <p:cNvPr id="20" name="Picture 19" descr="A picture containing building, window, light&#10;&#10;Description automatically generated">
            <a:extLst>
              <a:ext uri="{FF2B5EF4-FFF2-40B4-BE49-F238E27FC236}">
                <a16:creationId xmlns:a16="http://schemas.microsoft.com/office/drawing/2014/main" id="{DABB4292-91D2-4EA6-B65E-EEE6007063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96"/>
            <a:ext cx="1728192" cy="137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568439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272D7F0-178B-4359-BAC3-3D5E4CBD6CE6}"/>
              </a:ext>
            </a:extLst>
          </p:cNvPr>
          <p:cNvSpPr txBox="1"/>
          <p:nvPr/>
        </p:nvSpPr>
        <p:spPr>
          <a:xfrm>
            <a:off x="237704" y="6821016"/>
            <a:ext cx="11228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hlinkClick r:id="rId2"/>
              </a:rPr>
              <a:t>https://www.scu.edu/mobi/resources--tools/blog-posts/ethics-in-life-and-business/ethics-in-life-and-business.html</a:t>
            </a:r>
            <a:endParaRPr lang="en-US" sz="1800" dirty="0"/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40A38EC1-8B8F-4572-A670-14DBC5E8C1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32" y="1996480"/>
            <a:ext cx="12169352" cy="621977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07C45C1-7062-49CB-BAB6-D4B3689BCC5A}"/>
              </a:ext>
            </a:extLst>
          </p:cNvPr>
          <p:cNvSpPr txBox="1"/>
          <p:nvPr/>
        </p:nvSpPr>
        <p:spPr>
          <a:xfrm>
            <a:off x="8950672" y="876523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  <a:latin typeface="Comic Sans MS" panose="030F0702030302020204" pitchFamily="66" charset="0"/>
              </a:rPr>
              <a:t>Modified from </a:t>
            </a:r>
            <a:r>
              <a:rPr lang="en-US" sz="1800" dirty="0" err="1">
                <a:solidFill>
                  <a:schemeClr val="bg1"/>
                </a:solidFill>
                <a:latin typeface="Comic Sans MS" panose="030F0702030302020204" pitchFamily="66" charset="0"/>
              </a:rPr>
              <a:t>MyOwnBusinessInstitute</a:t>
            </a:r>
            <a:endParaRPr lang="en-US" sz="1800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984101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0">
              <a:buSzPct val="125000"/>
              <a:buNone/>
            </a:pPr>
            <a:r>
              <a:rPr lang="en-US" sz="3200" dirty="0" err="1">
                <a:latin typeface="Comic Sans MS" pitchFamily="66" charset="0"/>
              </a:rPr>
              <a:t>Berinteraksi</a:t>
            </a:r>
            <a:r>
              <a:rPr lang="en-US" sz="3200" dirty="0">
                <a:latin typeface="Comic Sans MS" pitchFamily="66" charset="0"/>
              </a:rPr>
              <a:t> di dunia </a:t>
            </a:r>
            <a:r>
              <a:rPr lang="en-US" sz="3200" dirty="0" err="1">
                <a:latin typeface="Comic Sans MS" pitchFamily="66" charset="0"/>
              </a:rPr>
              <a:t>maya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sebaiknya</a:t>
            </a:r>
            <a:r>
              <a:rPr lang="en-US" sz="3200" dirty="0">
                <a:latin typeface="Comic Sans MS" pitchFamily="66" charset="0"/>
              </a:rPr>
              <a:t> </a:t>
            </a:r>
          </a:p>
          <a:p>
            <a:pPr marL="781050" indent="-514350">
              <a:buSzPct val="125000"/>
              <a:buAutoNum type="arabicPeriod"/>
            </a:pPr>
            <a:r>
              <a:rPr lang="en-US" sz="3200" dirty="0" err="1">
                <a:latin typeface="Comic Sans MS" pitchFamily="66" charset="0"/>
              </a:rPr>
              <a:t>Harus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dimulai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dengan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niat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baik</a:t>
            </a:r>
            <a:endParaRPr lang="en-US" sz="3200" dirty="0">
              <a:latin typeface="Comic Sans MS" pitchFamily="66" charset="0"/>
            </a:endParaRPr>
          </a:p>
          <a:p>
            <a:pPr marL="781050" indent="-514350">
              <a:buSzPct val="125000"/>
              <a:buAutoNum type="arabicPeriod"/>
            </a:pPr>
            <a:r>
              <a:rPr lang="en-US" sz="3200" dirty="0" err="1">
                <a:latin typeface="Comic Sans MS" pitchFamily="66" charset="0"/>
              </a:rPr>
              <a:t>Mencoba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memahami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pihak</a:t>
            </a:r>
            <a:r>
              <a:rPr lang="en-US" sz="3200" dirty="0">
                <a:latin typeface="Comic Sans MS" pitchFamily="66" charset="0"/>
              </a:rPr>
              <a:t> lain </a:t>
            </a:r>
          </a:p>
          <a:p>
            <a:pPr marL="781050" indent="-514350">
              <a:buSzPct val="125000"/>
              <a:buAutoNum type="arabicPeriod"/>
            </a:pPr>
            <a:r>
              <a:rPr lang="en-US" sz="3200" dirty="0">
                <a:latin typeface="Comic Sans MS" pitchFamily="66" charset="0"/>
              </a:rPr>
              <a:t>Baca </a:t>
            </a:r>
            <a:r>
              <a:rPr lang="en-US" sz="3200" dirty="0" err="1">
                <a:latin typeface="Comic Sans MS" pitchFamily="66" charset="0"/>
              </a:rPr>
              <a:t>dengan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baik</a:t>
            </a:r>
            <a:r>
              <a:rPr lang="en-US" sz="3200" dirty="0">
                <a:latin typeface="Comic Sans MS" pitchFamily="66" charset="0"/>
              </a:rPr>
              <a:t> dan </a:t>
            </a:r>
            <a:r>
              <a:rPr lang="en-US" sz="3200" dirty="0" err="1">
                <a:latin typeface="Comic Sans MS" pitchFamily="66" charset="0"/>
              </a:rPr>
              <a:t>hindari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justifikasi</a:t>
            </a:r>
            <a:endParaRPr lang="en-US" sz="3200" dirty="0">
              <a:latin typeface="Comic Sans MS" pitchFamily="66" charset="0"/>
            </a:endParaRPr>
          </a:p>
          <a:p>
            <a:pPr marL="781050" indent="-514350">
              <a:buSzPct val="125000"/>
              <a:buAutoNum type="arabicPeriod"/>
            </a:pPr>
            <a:r>
              <a:rPr lang="en-US" sz="3200" dirty="0" err="1">
                <a:latin typeface="Comic Sans MS" pitchFamily="66" charset="0"/>
              </a:rPr>
              <a:t>Menghindari</a:t>
            </a:r>
            <a:r>
              <a:rPr lang="en-US" sz="3200" dirty="0">
                <a:latin typeface="Comic Sans MS" pitchFamily="66" charset="0"/>
              </a:rPr>
              <a:t> rumors</a:t>
            </a:r>
          </a:p>
          <a:p>
            <a:pPr marL="781050" indent="-514350">
              <a:buSzPct val="125000"/>
              <a:buAutoNum type="arabicPeriod"/>
            </a:pPr>
            <a:r>
              <a:rPr lang="en-US" sz="3200" dirty="0" err="1">
                <a:latin typeface="Comic Sans MS" pitchFamily="66" charset="0"/>
              </a:rPr>
              <a:t>Pisahkan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antara</a:t>
            </a:r>
            <a:r>
              <a:rPr lang="en-US" sz="3200" dirty="0">
                <a:latin typeface="Comic Sans MS" pitchFamily="66" charset="0"/>
              </a:rPr>
              <a:t> personal dan public information</a:t>
            </a:r>
          </a:p>
          <a:p>
            <a:pPr marL="781050" indent="-514350">
              <a:buSzPct val="125000"/>
              <a:buAutoNum type="arabicPeriod"/>
            </a:pPr>
            <a:r>
              <a:rPr lang="en-US" sz="3200" dirty="0" err="1">
                <a:latin typeface="Comic Sans MS" pitchFamily="66" charset="0"/>
              </a:rPr>
              <a:t>Hargai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privasi</a:t>
            </a:r>
            <a:r>
              <a:rPr lang="en-US" sz="3200" dirty="0">
                <a:latin typeface="Comic Sans MS" pitchFamily="66" charset="0"/>
              </a:rPr>
              <a:t> </a:t>
            </a:r>
            <a:r>
              <a:rPr lang="en-US" sz="3200" dirty="0" err="1">
                <a:latin typeface="Comic Sans MS" pitchFamily="66" charset="0"/>
              </a:rPr>
              <a:t>pihak</a:t>
            </a:r>
            <a:r>
              <a:rPr lang="en-US" sz="3200" dirty="0">
                <a:latin typeface="Comic Sans MS" pitchFamily="66" charset="0"/>
              </a:rPr>
              <a:t> lain</a:t>
            </a:r>
            <a:endParaRPr lang="id-ID" sz="3200" dirty="0">
              <a:latin typeface="Comic Sans MS" pitchFamily="66" charset="0"/>
            </a:endParaRPr>
          </a:p>
          <a:p>
            <a:pPr marL="1009650" indent="-742950">
              <a:buSzPct val="125000"/>
              <a:buFont typeface="+mj-lt"/>
              <a:buAutoNum type="arabicPeriod"/>
            </a:pPr>
            <a:endParaRPr lang="id-ID" dirty="0">
              <a:latin typeface="Comic Sans MS" pitchFamily="66" charset="0"/>
            </a:endParaRPr>
          </a:p>
          <a:p>
            <a:pPr marL="26670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7435" y="844352"/>
            <a:ext cx="29450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Kesimpulan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2ECF78-F5EC-4CF7-8BA0-D8166EBADD02}"/>
              </a:ext>
            </a:extLst>
          </p:cNvPr>
          <p:cNvSpPr/>
          <p:nvPr/>
        </p:nvSpPr>
        <p:spPr>
          <a:xfrm>
            <a:off x="12183194" y="86212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db</a:t>
            </a:r>
            <a:endParaRPr lang="id-ID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66700" indent="0">
              <a:buNone/>
            </a:pPr>
            <a:r>
              <a:rPr lang="en-US" sz="4000" dirty="0">
                <a:latin typeface="Comic Sans MS" pitchFamily="66" charset="0"/>
              </a:rPr>
              <a:t>Kita </a:t>
            </a:r>
            <a:r>
              <a:rPr lang="en-US" sz="4000" dirty="0" err="1">
                <a:latin typeface="Comic Sans MS" pitchFamily="66" charset="0"/>
              </a:rPr>
              <a:t>harus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sadar</a:t>
            </a:r>
            <a:r>
              <a:rPr lang="en-US" sz="4000" dirty="0">
                <a:latin typeface="Comic Sans MS" pitchFamily="66" charset="0"/>
              </a:rPr>
              <a:t> </a:t>
            </a:r>
            <a:r>
              <a:rPr lang="en-US" sz="4000" dirty="0" err="1">
                <a:latin typeface="Comic Sans MS" pitchFamily="66" charset="0"/>
              </a:rPr>
              <a:t>bahwa</a:t>
            </a:r>
            <a:r>
              <a:rPr lang="id-ID" sz="4000" dirty="0">
                <a:latin typeface="Comic Sans MS" pitchFamily="66" charset="0"/>
              </a:rPr>
              <a:t>:</a:t>
            </a:r>
          </a:p>
          <a:p>
            <a:r>
              <a:rPr lang="en-US" sz="2800" dirty="0" err="1">
                <a:latin typeface="Comic Sans MS" panose="030F0702030302020204" pitchFamily="66" charset="0"/>
              </a:rPr>
              <a:t>Interaksi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melalui</a:t>
            </a:r>
            <a:r>
              <a:rPr lang="en-US" sz="2800" dirty="0">
                <a:latin typeface="Comic Sans MS" panose="030F0702030302020204" pitchFamily="66" charset="0"/>
              </a:rPr>
              <a:t> internet </a:t>
            </a:r>
            <a:r>
              <a:rPr lang="en-US" sz="2800" dirty="0" err="1">
                <a:latin typeface="Comic Sans MS" panose="030F0702030302020204" pitchFamily="66" charset="0"/>
              </a:rPr>
              <a:t>sebenarnya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sama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dengan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FtF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</a:p>
          <a:p>
            <a:r>
              <a:rPr lang="en-US" sz="2800" dirty="0" err="1">
                <a:latin typeface="Comic Sans MS" pitchFamily="66" charset="0"/>
              </a:rPr>
              <a:t>Pesan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kita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mengekspresikan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sikap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kita</a:t>
            </a:r>
            <a:endParaRPr lang="id-ID" sz="2800" dirty="0">
              <a:latin typeface="Comic Sans MS" pitchFamily="66" charset="0"/>
            </a:endParaRPr>
          </a:p>
          <a:p>
            <a:r>
              <a:rPr lang="en-US" sz="2800" dirty="0" err="1">
                <a:latin typeface="Comic Sans MS" pitchFamily="66" charset="0"/>
              </a:rPr>
              <a:t>Secara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manusiawi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kita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semua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sama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prinsipnya</a:t>
            </a:r>
            <a:r>
              <a:rPr lang="en-US" sz="2800" dirty="0">
                <a:latin typeface="Comic Sans MS" pitchFamily="66" charset="0"/>
              </a:rPr>
              <a:t> </a:t>
            </a:r>
            <a:r>
              <a:rPr lang="en-US" sz="2800" dirty="0" err="1">
                <a:latin typeface="Comic Sans MS" pitchFamily="66" charset="0"/>
              </a:rPr>
              <a:t>yaitu</a:t>
            </a:r>
            <a:r>
              <a:rPr lang="en-US" sz="2800" dirty="0">
                <a:latin typeface="Comic Sans MS" pitchFamily="66" charset="0"/>
              </a:rPr>
              <a:t> 3 </a:t>
            </a:r>
            <a:r>
              <a:rPr lang="en-US" sz="2800" dirty="0" err="1">
                <a:latin typeface="Comic Sans MS" pitchFamily="66" charset="0"/>
              </a:rPr>
              <a:t>hal</a:t>
            </a:r>
            <a:r>
              <a:rPr lang="en-US" sz="2800" dirty="0">
                <a:latin typeface="Comic Sans MS" pitchFamily="66" charset="0"/>
              </a:rPr>
              <a:t>, </a:t>
            </a:r>
            <a:r>
              <a:rPr lang="en-US" sz="2800" dirty="0" err="1">
                <a:latin typeface="Comic Sans MS" pitchFamily="66" charset="0"/>
              </a:rPr>
              <a:t>disayang</a:t>
            </a:r>
            <a:r>
              <a:rPr lang="en-US" sz="2800" dirty="0">
                <a:latin typeface="Comic Sans MS" pitchFamily="66" charset="0"/>
              </a:rPr>
              <a:t>, </a:t>
            </a:r>
            <a:r>
              <a:rPr lang="en-US" sz="2800" dirty="0" err="1">
                <a:latin typeface="Comic Sans MS" pitchFamily="66" charset="0"/>
              </a:rPr>
              <a:t>diakui</a:t>
            </a:r>
            <a:r>
              <a:rPr lang="en-US" sz="2800" dirty="0">
                <a:latin typeface="Comic Sans MS" pitchFamily="66" charset="0"/>
              </a:rPr>
              <a:t> dan di </a:t>
            </a:r>
            <a:r>
              <a:rPr lang="en-US" sz="2800" dirty="0" err="1">
                <a:latin typeface="Comic Sans MS" pitchFamily="66" charset="0"/>
              </a:rPr>
              <a:t>kontrol</a:t>
            </a:r>
            <a:endParaRPr lang="id-ID" sz="2800" dirty="0">
              <a:latin typeface="Comic Sans MS" pitchFamily="66" charset="0"/>
            </a:endParaRPr>
          </a:p>
          <a:p>
            <a:pPr marL="266700" indent="0">
              <a:buNone/>
            </a:pPr>
            <a:endParaRPr lang="id-ID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100667" y="844352"/>
            <a:ext cx="68034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>
                <a:latin typeface="Comic Sans MS" pitchFamily="66" charset="0"/>
              </a:rPr>
              <a:t>Apa</a:t>
            </a:r>
            <a:r>
              <a:rPr lang="en-US" b="1" dirty="0">
                <a:latin typeface="Comic Sans MS" pitchFamily="66" charset="0"/>
              </a:rPr>
              <a:t> yang </a:t>
            </a:r>
            <a:r>
              <a:rPr lang="en-US" b="1" dirty="0" err="1">
                <a:latin typeface="Comic Sans MS" pitchFamily="66" charset="0"/>
              </a:rPr>
              <a:t>harus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dilakukan</a:t>
            </a:r>
            <a:endParaRPr lang="en-US" b="1" dirty="0">
              <a:latin typeface="Comic Sans MS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0D67DCD-15F5-404D-8B83-05C36FA7B2EE}"/>
              </a:ext>
            </a:extLst>
          </p:cNvPr>
          <p:cNvSpPr/>
          <p:nvPr/>
        </p:nvSpPr>
        <p:spPr>
          <a:xfrm>
            <a:off x="12183194" y="86212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db</a:t>
            </a:r>
            <a:endParaRPr lang="id-ID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uy_pushing_box_sm_wm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10368" y="-2107976"/>
            <a:ext cx="13825536" cy="141732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9712" y="2860576"/>
            <a:ext cx="592015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mic Sans MS" pitchFamily="66" charset="0"/>
              </a:rPr>
              <a:t>Beretiket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dalam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berkomunikasi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dapat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menunjukkan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kepribadian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kita</a:t>
            </a:r>
            <a:r>
              <a:rPr lang="id-ID" b="1" dirty="0">
                <a:latin typeface="Comic Sans MS" pitchFamily="66" charset="0"/>
              </a:rPr>
              <a:t>.</a:t>
            </a:r>
            <a:endParaRPr lang="en-US" b="1" dirty="0">
              <a:latin typeface="Comic Sans MS" pitchFamily="66" charset="0"/>
            </a:endParaRPr>
          </a:p>
          <a:p>
            <a:r>
              <a:rPr lang="en-US" b="1" dirty="0" err="1">
                <a:latin typeface="Comic Sans MS" pitchFamily="66" charset="0"/>
              </a:rPr>
              <a:t>Sikap</a:t>
            </a:r>
            <a:r>
              <a:rPr lang="en-US" b="1" dirty="0">
                <a:latin typeface="Comic Sans MS" pitchFamily="66" charset="0"/>
              </a:rPr>
              <a:t> yang </a:t>
            </a:r>
            <a:r>
              <a:rPr lang="en-US" b="1" dirty="0" err="1">
                <a:latin typeface="Comic Sans MS" pitchFamily="66" charset="0"/>
              </a:rPr>
              <a:t>baik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membawa</a:t>
            </a:r>
            <a:r>
              <a:rPr lang="en-US" b="1" dirty="0">
                <a:latin typeface="Comic Sans MS" pitchFamily="66" charset="0"/>
              </a:rPr>
              <a:t> </a:t>
            </a:r>
            <a:r>
              <a:rPr lang="en-US" b="1" dirty="0" err="1">
                <a:latin typeface="Comic Sans MS" pitchFamily="66" charset="0"/>
              </a:rPr>
              <a:t>kita</a:t>
            </a:r>
            <a:r>
              <a:rPr lang="en-US" b="1" dirty="0">
                <a:latin typeface="Comic Sans MS" pitchFamily="66" charset="0"/>
              </a:rPr>
              <a:t> sebagai </a:t>
            </a:r>
            <a:r>
              <a:rPr lang="en-US" b="1" dirty="0" err="1">
                <a:latin typeface="Comic Sans MS" pitchFamily="66" charset="0"/>
              </a:rPr>
              <a:t>manusia</a:t>
            </a:r>
            <a:r>
              <a:rPr lang="en-US" b="1" dirty="0">
                <a:latin typeface="Comic Sans MS" pitchFamily="66" charset="0"/>
              </a:rPr>
              <a:t> yang </a:t>
            </a:r>
            <a:r>
              <a:rPr lang="en-US" b="1" dirty="0" err="1">
                <a:latin typeface="Comic Sans MS" pitchFamily="66" charset="0"/>
              </a:rPr>
              <a:t>cerdas</a:t>
            </a:r>
            <a:endParaRPr lang="id-ID" dirty="0"/>
          </a:p>
        </p:txBody>
      </p:sp>
      <p:sp>
        <p:nvSpPr>
          <p:cNvPr id="4" name="Rectangle 3"/>
          <p:cNvSpPr/>
          <p:nvPr/>
        </p:nvSpPr>
        <p:spPr>
          <a:xfrm>
            <a:off x="1533848" y="484312"/>
            <a:ext cx="5862375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otlight MT Light" pitchFamily="18" charset="0"/>
              </a:rPr>
              <a:t>Akhirnya</a:t>
            </a:r>
            <a:r>
              <a:rPr lang="en-US" sz="8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Footlight MT Light" pitchFamily="18" charset="0"/>
              </a:rPr>
              <a:t> …..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Footlight MT Light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905F70B9-E481-452A-97A1-8EEE8C195893}"/>
              </a:ext>
            </a:extLst>
          </p:cNvPr>
          <p:cNvGrpSpPr/>
          <p:nvPr/>
        </p:nvGrpSpPr>
        <p:grpSpPr>
          <a:xfrm>
            <a:off x="-399290" y="7239000"/>
            <a:ext cx="13835889" cy="4516120"/>
            <a:chOff x="-127" y="0"/>
            <a:chExt cx="5316347" cy="1789799"/>
          </a:xfrm>
        </p:grpSpPr>
        <p:sp>
          <p:nvSpPr>
            <p:cNvPr id="6" name="Rectangle 23">
              <a:extLst>
                <a:ext uri="{FF2B5EF4-FFF2-40B4-BE49-F238E27FC236}">
                  <a16:creationId xmlns:a16="http://schemas.microsoft.com/office/drawing/2014/main" id="{43BECF0D-7D7E-48E0-BE63-181F27C648A7}"/>
                </a:ext>
              </a:extLst>
            </p:cNvPr>
            <p:cNvSpPr/>
            <p:nvPr/>
          </p:nvSpPr>
          <p:spPr>
            <a:xfrm>
              <a:off x="-127" y="0"/>
              <a:ext cx="5316347" cy="1752024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43 w 5311865"/>
                <a:gd name="connsiteY0" fmla="*/ 0 h 1478860"/>
                <a:gd name="connsiteX1" fmla="*/ 2282780 w 5311865"/>
                <a:gd name="connsiteY1" fmla="*/ 64802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5813"/>
                <a:gd name="connsiteY0" fmla="*/ 0 h 1478860"/>
                <a:gd name="connsiteX1" fmla="*/ 2123751 w 5315813"/>
                <a:gd name="connsiteY1" fmla="*/ 691758 h 1478860"/>
                <a:gd name="connsiteX2" fmla="*/ 3820755 w 5315813"/>
                <a:gd name="connsiteY2" fmla="*/ 381660 h 1478860"/>
                <a:gd name="connsiteX3" fmla="*/ 5315813 w 5315813"/>
                <a:gd name="connsiteY3" fmla="*/ 393581 h 1478860"/>
                <a:gd name="connsiteX4" fmla="*/ 5311865 w 5315813"/>
                <a:gd name="connsiteY4" fmla="*/ 1478860 h 1478860"/>
                <a:gd name="connsiteX5" fmla="*/ 725 w 5315813"/>
                <a:gd name="connsiteY5" fmla="*/ 1478860 h 1478860"/>
                <a:gd name="connsiteX6" fmla="*/ 343 w 5315813"/>
                <a:gd name="connsiteY6" fmla="*/ 0 h 1478860"/>
                <a:gd name="connsiteX0" fmla="*/ 314 w 5316127"/>
                <a:gd name="connsiteY0" fmla="*/ 0 h 1458983"/>
                <a:gd name="connsiteX1" fmla="*/ 2124065 w 5316127"/>
                <a:gd name="connsiteY1" fmla="*/ 671881 h 1458983"/>
                <a:gd name="connsiteX2" fmla="*/ 3821069 w 5316127"/>
                <a:gd name="connsiteY2" fmla="*/ 36178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2124065 w 5316127"/>
                <a:gd name="connsiteY1" fmla="*/ 671881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2822537 w 5316127"/>
                <a:gd name="connsiteY2" fmla="*/ 818935 h 1458983"/>
                <a:gd name="connsiteX3" fmla="*/ 3829020 w 5316127"/>
                <a:gd name="connsiteY3" fmla="*/ 592433 h 1458983"/>
                <a:gd name="connsiteX4" fmla="*/ 5316127 w 5316127"/>
                <a:gd name="connsiteY4" fmla="*/ 373704 h 1458983"/>
                <a:gd name="connsiteX5" fmla="*/ 5312179 w 5316127"/>
                <a:gd name="connsiteY5" fmla="*/ 1458983 h 1458983"/>
                <a:gd name="connsiteX6" fmla="*/ 1039 w 5316127"/>
                <a:gd name="connsiteY6" fmla="*/ 1458983 h 1458983"/>
                <a:gd name="connsiteX7" fmla="*/ 314 w 5316127"/>
                <a:gd name="connsiteY7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2822537 w 5316127"/>
                <a:gd name="connsiteY2" fmla="*/ 818935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9117 h 1468100"/>
                <a:gd name="connsiteX1" fmla="*/ 2822537 w 5316127"/>
                <a:gd name="connsiteY1" fmla="*/ 828052 h 1468100"/>
                <a:gd name="connsiteX2" fmla="*/ 5316127 w 5316127"/>
                <a:gd name="connsiteY2" fmla="*/ 382821 h 1468100"/>
                <a:gd name="connsiteX3" fmla="*/ 5312179 w 5316127"/>
                <a:gd name="connsiteY3" fmla="*/ 1468100 h 1468100"/>
                <a:gd name="connsiteX4" fmla="*/ 1039 w 5316127"/>
                <a:gd name="connsiteY4" fmla="*/ 1468100 h 1468100"/>
                <a:gd name="connsiteX5" fmla="*/ 314 w 5316127"/>
                <a:gd name="connsiteY5" fmla="*/ 9117 h 1468100"/>
                <a:gd name="connsiteX0" fmla="*/ 314 w 5316127"/>
                <a:gd name="connsiteY0" fmla="*/ 7929 h 1466912"/>
                <a:gd name="connsiteX1" fmla="*/ 2822537 w 5316127"/>
                <a:gd name="connsiteY1" fmla="*/ 826864 h 1466912"/>
                <a:gd name="connsiteX2" fmla="*/ 5316127 w 5316127"/>
                <a:gd name="connsiteY2" fmla="*/ 381633 h 1466912"/>
                <a:gd name="connsiteX3" fmla="*/ 5312179 w 5316127"/>
                <a:gd name="connsiteY3" fmla="*/ 1466912 h 1466912"/>
                <a:gd name="connsiteX4" fmla="*/ 1039 w 5316127"/>
                <a:gd name="connsiteY4" fmla="*/ 1466912 h 1466912"/>
                <a:gd name="connsiteX5" fmla="*/ 314 w 5316127"/>
                <a:gd name="connsiteY5" fmla="*/ 7929 h 1466912"/>
                <a:gd name="connsiteX0" fmla="*/ 314 w 5316127"/>
                <a:gd name="connsiteY0" fmla="*/ 0 h 1458983"/>
                <a:gd name="connsiteX1" fmla="*/ 2822537 w 5316127"/>
                <a:gd name="connsiteY1" fmla="*/ 81893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41806 w 5316127"/>
                <a:gd name="connsiteY1" fmla="*/ 83086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13977 w 5316127"/>
                <a:gd name="connsiteY1" fmla="*/ 826888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4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26888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9243 w 5316419"/>
                <a:gd name="connsiteY1" fmla="*/ 825260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9243 w 5316419"/>
                <a:gd name="connsiteY1" fmla="*/ 825260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419 w 5316546"/>
                <a:gd name="connsiteY0" fmla="*/ 0 h 1751970"/>
                <a:gd name="connsiteX1" fmla="*/ 2719370 w 5316546"/>
                <a:gd name="connsiteY1" fmla="*/ 825260 h 1751970"/>
                <a:gd name="connsiteX2" fmla="*/ 5316546 w 5316546"/>
                <a:gd name="connsiteY2" fmla="*/ 318029 h 1751970"/>
                <a:gd name="connsiteX3" fmla="*/ 5312598 w 5316546"/>
                <a:gd name="connsiteY3" fmla="*/ 1403308 h 1751970"/>
                <a:gd name="connsiteX4" fmla="*/ 127 w 5316546"/>
                <a:gd name="connsiteY4" fmla="*/ 1751970 h 1751970"/>
                <a:gd name="connsiteX5" fmla="*/ 419 w 5316546"/>
                <a:gd name="connsiteY5" fmla="*/ 0 h 1751970"/>
                <a:gd name="connsiteX0" fmla="*/ 419 w 5316546"/>
                <a:gd name="connsiteY0" fmla="*/ 0 h 1751970"/>
                <a:gd name="connsiteX1" fmla="*/ 2719370 w 5316546"/>
                <a:gd name="connsiteY1" fmla="*/ 825260 h 1751970"/>
                <a:gd name="connsiteX2" fmla="*/ 5316546 w 5316546"/>
                <a:gd name="connsiteY2" fmla="*/ 318029 h 1751970"/>
                <a:gd name="connsiteX3" fmla="*/ 5316546 w 5316546"/>
                <a:gd name="connsiteY3" fmla="*/ 1751970 h 1751970"/>
                <a:gd name="connsiteX4" fmla="*/ 127 w 5316546"/>
                <a:gd name="connsiteY4" fmla="*/ 1751970 h 1751970"/>
                <a:gd name="connsiteX5" fmla="*/ 419 w 5316546"/>
                <a:gd name="connsiteY5" fmla="*/ 0 h 1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546" h="1751970">
                  <a:moveTo>
                    <a:pt x="419" y="0"/>
                  </a:moveTo>
                  <a:cubicBezTo>
                    <a:pt x="812778" y="694233"/>
                    <a:pt x="2048043" y="943204"/>
                    <a:pt x="2719370" y="825260"/>
                  </a:cubicBezTo>
                  <a:cubicBezTo>
                    <a:pt x="3390697" y="707316"/>
                    <a:pt x="4297318" y="370422"/>
                    <a:pt x="5316546" y="318029"/>
                  </a:cubicBezTo>
                  <a:lnTo>
                    <a:pt x="5316546" y="1751970"/>
                  </a:lnTo>
                  <a:lnTo>
                    <a:pt x="127" y="1751970"/>
                  </a:lnTo>
                  <a:cubicBezTo>
                    <a:pt x="1452" y="1362384"/>
                    <a:pt x="-906" y="389586"/>
                    <a:pt x="419" y="0"/>
                  </a:cubicBezTo>
                  <a:close/>
                </a:path>
              </a:pathLst>
            </a:custGeom>
            <a:solidFill>
              <a:srgbClr val="EDECED"/>
            </a:solidFill>
            <a:ln w="12700" cap="flat" cmpd="sng" algn="ctr">
              <a:solidFill>
                <a:srgbClr val="ECEDED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7" name="Rectangle 23">
              <a:extLst>
                <a:ext uri="{FF2B5EF4-FFF2-40B4-BE49-F238E27FC236}">
                  <a16:creationId xmlns:a16="http://schemas.microsoft.com/office/drawing/2014/main" id="{8E5B79B8-E998-4E48-945B-8FE8D128105D}"/>
                </a:ext>
              </a:extLst>
            </p:cNvPr>
            <p:cNvSpPr/>
            <p:nvPr/>
          </p:nvSpPr>
          <p:spPr>
            <a:xfrm>
              <a:off x="-82" y="206734"/>
              <a:ext cx="5316302" cy="1583065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43 w 5311865"/>
                <a:gd name="connsiteY0" fmla="*/ 0 h 1478860"/>
                <a:gd name="connsiteX1" fmla="*/ 2282780 w 5311865"/>
                <a:gd name="connsiteY1" fmla="*/ 64802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32644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59870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59870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426 w 5311948"/>
                <a:gd name="connsiteY0" fmla="*/ 0 h 1583005"/>
                <a:gd name="connsiteX1" fmla="*/ 2759953 w 5311948"/>
                <a:gd name="connsiteY1" fmla="*/ 632125 h 1583005"/>
                <a:gd name="connsiteX2" fmla="*/ 5311948 w 5311948"/>
                <a:gd name="connsiteY2" fmla="*/ 151075 h 1583005"/>
                <a:gd name="connsiteX3" fmla="*/ 5311948 w 5311948"/>
                <a:gd name="connsiteY3" fmla="*/ 1478860 h 1583005"/>
                <a:gd name="connsiteX4" fmla="*/ 83 w 5311948"/>
                <a:gd name="connsiteY4" fmla="*/ 1583005 h 1583005"/>
                <a:gd name="connsiteX5" fmla="*/ 426 w 5311948"/>
                <a:gd name="connsiteY5" fmla="*/ 0 h 1583005"/>
                <a:gd name="connsiteX0" fmla="*/ 426 w 5316393"/>
                <a:gd name="connsiteY0" fmla="*/ 0 h 1583005"/>
                <a:gd name="connsiteX1" fmla="*/ 2759953 w 5316393"/>
                <a:gd name="connsiteY1" fmla="*/ 632125 h 1583005"/>
                <a:gd name="connsiteX2" fmla="*/ 5311948 w 5316393"/>
                <a:gd name="connsiteY2" fmla="*/ 151075 h 1583005"/>
                <a:gd name="connsiteX3" fmla="*/ 5316393 w 5316393"/>
                <a:gd name="connsiteY3" fmla="*/ 1583005 h 1583005"/>
                <a:gd name="connsiteX4" fmla="*/ 83 w 5316393"/>
                <a:gd name="connsiteY4" fmla="*/ 1583005 h 1583005"/>
                <a:gd name="connsiteX5" fmla="*/ 426 w 5316393"/>
                <a:gd name="connsiteY5" fmla="*/ 0 h 158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393" h="1583005">
                  <a:moveTo>
                    <a:pt x="426" y="0"/>
                  </a:moveTo>
                  <a:cubicBezTo>
                    <a:pt x="791591" y="628146"/>
                    <a:pt x="1922409" y="781869"/>
                    <a:pt x="2759953" y="632125"/>
                  </a:cubicBezTo>
                  <a:cubicBezTo>
                    <a:pt x="3597497" y="482381"/>
                    <a:pt x="4068943" y="234568"/>
                    <a:pt x="5311948" y="151075"/>
                  </a:cubicBezTo>
                  <a:cubicBezTo>
                    <a:pt x="5313430" y="628385"/>
                    <a:pt x="5314911" y="1105695"/>
                    <a:pt x="5316393" y="1583005"/>
                  </a:cubicBezTo>
                  <a:lnTo>
                    <a:pt x="83" y="1583005"/>
                  </a:lnTo>
                  <a:cubicBezTo>
                    <a:pt x="1408" y="1193419"/>
                    <a:pt x="-899" y="389586"/>
                    <a:pt x="426" y="0"/>
                  </a:cubicBezTo>
                  <a:close/>
                </a:path>
              </a:pathLst>
            </a:custGeom>
            <a:solidFill>
              <a:srgbClr val="FEC414"/>
            </a:solidFill>
            <a:ln w="12700" cap="flat" cmpd="sng" algn="ctr">
              <a:solidFill>
                <a:srgbClr val="FFDC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655EAE8A-77E4-47DA-A630-CEE55A320A71}"/>
                </a:ext>
              </a:extLst>
            </p:cNvPr>
            <p:cNvSpPr/>
            <p:nvPr/>
          </p:nvSpPr>
          <p:spPr>
            <a:xfrm>
              <a:off x="0" y="425394"/>
              <a:ext cx="5311775" cy="1335405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47691 h 1347646"/>
                <a:gd name="connsiteX1" fmla="*/ 2282437 w 5311522"/>
                <a:gd name="connsiteY1" fmla="*/ 516813 h 1347646"/>
                <a:gd name="connsiteX2" fmla="*/ 5311522 w 5311522"/>
                <a:gd name="connsiteY2" fmla="*/ 19861 h 1347646"/>
                <a:gd name="connsiteX3" fmla="*/ 5311522 w 5311522"/>
                <a:gd name="connsiteY3" fmla="*/ 1347646 h 1347646"/>
                <a:gd name="connsiteX4" fmla="*/ 382 w 5311522"/>
                <a:gd name="connsiteY4" fmla="*/ 1347646 h 1347646"/>
                <a:gd name="connsiteX5" fmla="*/ 382 w 5311522"/>
                <a:gd name="connsiteY5" fmla="*/ 47691 h 1347646"/>
                <a:gd name="connsiteX0" fmla="*/ 382 w 5311522"/>
                <a:gd name="connsiteY0" fmla="*/ 49733 h 1349688"/>
                <a:gd name="connsiteX1" fmla="*/ 2751542 w 5311522"/>
                <a:gd name="connsiteY1" fmla="*/ 451261 h 1349688"/>
                <a:gd name="connsiteX2" fmla="*/ 5311522 w 5311522"/>
                <a:gd name="connsiteY2" fmla="*/ 21903 h 1349688"/>
                <a:gd name="connsiteX3" fmla="*/ 5311522 w 5311522"/>
                <a:gd name="connsiteY3" fmla="*/ 1349688 h 1349688"/>
                <a:gd name="connsiteX4" fmla="*/ 382 w 5311522"/>
                <a:gd name="connsiteY4" fmla="*/ 1349688 h 1349688"/>
                <a:gd name="connsiteX5" fmla="*/ 382 w 5311522"/>
                <a:gd name="connsiteY5" fmla="*/ 49733 h 1349688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35027 w 5311522"/>
                <a:gd name="connsiteY1" fmla="*/ 413455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1522" h="1335737">
                  <a:moveTo>
                    <a:pt x="382" y="35782"/>
                  </a:moveTo>
                  <a:cubicBezTo>
                    <a:pt x="994287" y="584449"/>
                    <a:pt x="1977666" y="590412"/>
                    <a:pt x="2835027" y="421407"/>
                  </a:cubicBezTo>
                  <a:cubicBezTo>
                    <a:pt x="3692388" y="252402"/>
                    <a:pt x="3983755" y="60347"/>
                    <a:pt x="5311522" y="0"/>
                  </a:cubicBezTo>
                  <a:lnTo>
                    <a:pt x="5311522" y="1335737"/>
                  </a:lnTo>
                  <a:lnTo>
                    <a:pt x="382" y="1335737"/>
                  </a:lnTo>
                  <a:cubicBezTo>
                    <a:pt x="1707" y="946151"/>
                    <a:pt x="-943" y="425368"/>
                    <a:pt x="382" y="35782"/>
                  </a:cubicBezTo>
                  <a:close/>
                </a:path>
              </a:pathLst>
            </a:custGeom>
            <a:solidFill>
              <a:srgbClr val="003274"/>
            </a:solidFill>
            <a:ln w="12700" cap="flat" cmpd="sng" algn="ctr">
              <a:solidFill>
                <a:srgbClr val="003F8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dirty="0"/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DE4168D6-A87A-4FFC-BEF4-DBDBFF8C11E1}"/>
              </a:ext>
            </a:extLst>
          </p:cNvPr>
          <p:cNvSpPr/>
          <p:nvPr/>
        </p:nvSpPr>
        <p:spPr>
          <a:xfrm>
            <a:off x="12183194" y="86212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db</a:t>
            </a:r>
            <a:endParaRPr lang="id-ID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" descr="background _polo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800" y="-28575"/>
            <a:ext cx="13827125" cy="978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LOGO-UT_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738" y="1157288"/>
            <a:ext cx="8020050" cy="563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1600" y="2819400"/>
            <a:ext cx="5535613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55121" y="5867400"/>
            <a:ext cx="5586787" cy="110799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ヒラギノ角ゴ ProN W3"/>
                <a:cs typeface="ヒラギノ角ゴ ProN W3"/>
                <a:sym typeface="Gill Sans"/>
              </a:rPr>
              <a:t>Terima</a:t>
            </a:r>
            <a:r>
              <a:rPr lang="en-US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ヒラギノ角ゴ ProN W3"/>
                <a:cs typeface="ヒラギノ角ゴ ProN W3"/>
                <a:sym typeface="Gill Sans"/>
              </a:rPr>
              <a:t> Kasih</a:t>
            </a:r>
          </a:p>
        </p:txBody>
      </p:sp>
      <p:sp>
        <p:nvSpPr>
          <p:cNvPr id="6" name="Rectangle 5"/>
          <p:cNvSpPr/>
          <p:nvPr/>
        </p:nvSpPr>
        <p:spPr>
          <a:xfrm>
            <a:off x="5540375" y="44148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75BB0C4-E542-4529-B8A7-E4B4F15EB27D}"/>
              </a:ext>
            </a:extLst>
          </p:cNvPr>
          <p:cNvSpPr/>
          <p:nvPr/>
        </p:nvSpPr>
        <p:spPr>
          <a:xfrm>
            <a:off x="12183194" y="86212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db</a:t>
            </a:r>
            <a:endParaRPr lang="id-ID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743112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5" presetClass="exit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18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2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DC1D31-8113-48C0-B485-11DB5DF3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B6ED027E-45EB-4E1B-9FD5-411996F9F7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360" y="35848"/>
            <a:ext cx="10464800" cy="41928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B1338D8-9E68-467A-AC34-062E8E63F5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99" y="4300736"/>
            <a:ext cx="11091069" cy="4838700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5E7A194B-DA90-4454-A482-DF5485BD9DBD}"/>
              </a:ext>
            </a:extLst>
          </p:cNvPr>
          <p:cNvGrpSpPr/>
          <p:nvPr/>
        </p:nvGrpSpPr>
        <p:grpSpPr>
          <a:xfrm>
            <a:off x="-399290" y="7239000"/>
            <a:ext cx="13835889" cy="4516120"/>
            <a:chOff x="-127" y="0"/>
            <a:chExt cx="5316347" cy="1789799"/>
          </a:xfrm>
        </p:grpSpPr>
        <p:sp>
          <p:nvSpPr>
            <p:cNvPr id="11" name="Rectangle 23">
              <a:extLst>
                <a:ext uri="{FF2B5EF4-FFF2-40B4-BE49-F238E27FC236}">
                  <a16:creationId xmlns:a16="http://schemas.microsoft.com/office/drawing/2014/main" id="{77A9A28F-1421-4AFE-8E71-05DEC6F73FCB}"/>
                </a:ext>
              </a:extLst>
            </p:cNvPr>
            <p:cNvSpPr/>
            <p:nvPr/>
          </p:nvSpPr>
          <p:spPr>
            <a:xfrm>
              <a:off x="-127" y="0"/>
              <a:ext cx="5316347" cy="1752024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43 w 5311865"/>
                <a:gd name="connsiteY0" fmla="*/ 0 h 1478860"/>
                <a:gd name="connsiteX1" fmla="*/ 2282780 w 5311865"/>
                <a:gd name="connsiteY1" fmla="*/ 64802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5813"/>
                <a:gd name="connsiteY0" fmla="*/ 0 h 1478860"/>
                <a:gd name="connsiteX1" fmla="*/ 2123751 w 5315813"/>
                <a:gd name="connsiteY1" fmla="*/ 691758 h 1478860"/>
                <a:gd name="connsiteX2" fmla="*/ 3820755 w 5315813"/>
                <a:gd name="connsiteY2" fmla="*/ 381660 h 1478860"/>
                <a:gd name="connsiteX3" fmla="*/ 5315813 w 5315813"/>
                <a:gd name="connsiteY3" fmla="*/ 393581 h 1478860"/>
                <a:gd name="connsiteX4" fmla="*/ 5311865 w 5315813"/>
                <a:gd name="connsiteY4" fmla="*/ 1478860 h 1478860"/>
                <a:gd name="connsiteX5" fmla="*/ 725 w 5315813"/>
                <a:gd name="connsiteY5" fmla="*/ 1478860 h 1478860"/>
                <a:gd name="connsiteX6" fmla="*/ 343 w 5315813"/>
                <a:gd name="connsiteY6" fmla="*/ 0 h 1478860"/>
                <a:gd name="connsiteX0" fmla="*/ 314 w 5316127"/>
                <a:gd name="connsiteY0" fmla="*/ 0 h 1458983"/>
                <a:gd name="connsiteX1" fmla="*/ 2124065 w 5316127"/>
                <a:gd name="connsiteY1" fmla="*/ 671881 h 1458983"/>
                <a:gd name="connsiteX2" fmla="*/ 3821069 w 5316127"/>
                <a:gd name="connsiteY2" fmla="*/ 36178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2124065 w 5316127"/>
                <a:gd name="connsiteY1" fmla="*/ 671881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2822537 w 5316127"/>
                <a:gd name="connsiteY2" fmla="*/ 818935 h 1458983"/>
                <a:gd name="connsiteX3" fmla="*/ 3829020 w 5316127"/>
                <a:gd name="connsiteY3" fmla="*/ 592433 h 1458983"/>
                <a:gd name="connsiteX4" fmla="*/ 5316127 w 5316127"/>
                <a:gd name="connsiteY4" fmla="*/ 373704 h 1458983"/>
                <a:gd name="connsiteX5" fmla="*/ 5312179 w 5316127"/>
                <a:gd name="connsiteY5" fmla="*/ 1458983 h 1458983"/>
                <a:gd name="connsiteX6" fmla="*/ 1039 w 5316127"/>
                <a:gd name="connsiteY6" fmla="*/ 1458983 h 1458983"/>
                <a:gd name="connsiteX7" fmla="*/ 314 w 5316127"/>
                <a:gd name="connsiteY7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2822537 w 5316127"/>
                <a:gd name="connsiteY2" fmla="*/ 818935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9117 h 1468100"/>
                <a:gd name="connsiteX1" fmla="*/ 2822537 w 5316127"/>
                <a:gd name="connsiteY1" fmla="*/ 828052 h 1468100"/>
                <a:gd name="connsiteX2" fmla="*/ 5316127 w 5316127"/>
                <a:gd name="connsiteY2" fmla="*/ 382821 h 1468100"/>
                <a:gd name="connsiteX3" fmla="*/ 5312179 w 5316127"/>
                <a:gd name="connsiteY3" fmla="*/ 1468100 h 1468100"/>
                <a:gd name="connsiteX4" fmla="*/ 1039 w 5316127"/>
                <a:gd name="connsiteY4" fmla="*/ 1468100 h 1468100"/>
                <a:gd name="connsiteX5" fmla="*/ 314 w 5316127"/>
                <a:gd name="connsiteY5" fmla="*/ 9117 h 1468100"/>
                <a:gd name="connsiteX0" fmla="*/ 314 w 5316127"/>
                <a:gd name="connsiteY0" fmla="*/ 7929 h 1466912"/>
                <a:gd name="connsiteX1" fmla="*/ 2822537 w 5316127"/>
                <a:gd name="connsiteY1" fmla="*/ 826864 h 1466912"/>
                <a:gd name="connsiteX2" fmla="*/ 5316127 w 5316127"/>
                <a:gd name="connsiteY2" fmla="*/ 381633 h 1466912"/>
                <a:gd name="connsiteX3" fmla="*/ 5312179 w 5316127"/>
                <a:gd name="connsiteY3" fmla="*/ 1466912 h 1466912"/>
                <a:gd name="connsiteX4" fmla="*/ 1039 w 5316127"/>
                <a:gd name="connsiteY4" fmla="*/ 1466912 h 1466912"/>
                <a:gd name="connsiteX5" fmla="*/ 314 w 5316127"/>
                <a:gd name="connsiteY5" fmla="*/ 7929 h 1466912"/>
                <a:gd name="connsiteX0" fmla="*/ 314 w 5316127"/>
                <a:gd name="connsiteY0" fmla="*/ 0 h 1458983"/>
                <a:gd name="connsiteX1" fmla="*/ 2822537 w 5316127"/>
                <a:gd name="connsiteY1" fmla="*/ 81893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41806 w 5316127"/>
                <a:gd name="connsiteY1" fmla="*/ 83086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13977 w 5316127"/>
                <a:gd name="connsiteY1" fmla="*/ 826888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4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26888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9243 w 5316419"/>
                <a:gd name="connsiteY1" fmla="*/ 825260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9243 w 5316419"/>
                <a:gd name="connsiteY1" fmla="*/ 825260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419 w 5316546"/>
                <a:gd name="connsiteY0" fmla="*/ 0 h 1751970"/>
                <a:gd name="connsiteX1" fmla="*/ 2719370 w 5316546"/>
                <a:gd name="connsiteY1" fmla="*/ 825260 h 1751970"/>
                <a:gd name="connsiteX2" fmla="*/ 5316546 w 5316546"/>
                <a:gd name="connsiteY2" fmla="*/ 318029 h 1751970"/>
                <a:gd name="connsiteX3" fmla="*/ 5312598 w 5316546"/>
                <a:gd name="connsiteY3" fmla="*/ 1403308 h 1751970"/>
                <a:gd name="connsiteX4" fmla="*/ 127 w 5316546"/>
                <a:gd name="connsiteY4" fmla="*/ 1751970 h 1751970"/>
                <a:gd name="connsiteX5" fmla="*/ 419 w 5316546"/>
                <a:gd name="connsiteY5" fmla="*/ 0 h 1751970"/>
                <a:gd name="connsiteX0" fmla="*/ 419 w 5316546"/>
                <a:gd name="connsiteY0" fmla="*/ 0 h 1751970"/>
                <a:gd name="connsiteX1" fmla="*/ 2719370 w 5316546"/>
                <a:gd name="connsiteY1" fmla="*/ 825260 h 1751970"/>
                <a:gd name="connsiteX2" fmla="*/ 5316546 w 5316546"/>
                <a:gd name="connsiteY2" fmla="*/ 318029 h 1751970"/>
                <a:gd name="connsiteX3" fmla="*/ 5316546 w 5316546"/>
                <a:gd name="connsiteY3" fmla="*/ 1751970 h 1751970"/>
                <a:gd name="connsiteX4" fmla="*/ 127 w 5316546"/>
                <a:gd name="connsiteY4" fmla="*/ 1751970 h 1751970"/>
                <a:gd name="connsiteX5" fmla="*/ 419 w 5316546"/>
                <a:gd name="connsiteY5" fmla="*/ 0 h 1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546" h="1751970">
                  <a:moveTo>
                    <a:pt x="419" y="0"/>
                  </a:moveTo>
                  <a:cubicBezTo>
                    <a:pt x="812778" y="694233"/>
                    <a:pt x="2048043" y="943204"/>
                    <a:pt x="2719370" y="825260"/>
                  </a:cubicBezTo>
                  <a:cubicBezTo>
                    <a:pt x="3390697" y="707316"/>
                    <a:pt x="4297318" y="370422"/>
                    <a:pt x="5316546" y="318029"/>
                  </a:cubicBezTo>
                  <a:lnTo>
                    <a:pt x="5316546" y="1751970"/>
                  </a:lnTo>
                  <a:lnTo>
                    <a:pt x="127" y="1751970"/>
                  </a:lnTo>
                  <a:cubicBezTo>
                    <a:pt x="1452" y="1362384"/>
                    <a:pt x="-906" y="389586"/>
                    <a:pt x="419" y="0"/>
                  </a:cubicBezTo>
                  <a:close/>
                </a:path>
              </a:pathLst>
            </a:custGeom>
            <a:solidFill>
              <a:srgbClr val="EDECED"/>
            </a:solidFill>
            <a:ln w="12700" cap="flat" cmpd="sng" algn="ctr">
              <a:solidFill>
                <a:srgbClr val="ECEDED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524470AB-EB44-4343-ACD6-F4C30776CB43}"/>
                </a:ext>
              </a:extLst>
            </p:cNvPr>
            <p:cNvSpPr/>
            <p:nvPr/>
          </p:nvSpPr>
          <p:spPr>
            <a:xfrm>
              <a:off x="-82" y="206734"/>
              <a:ext cx="5316302" cy="1583065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43 w 5311865"/>
                <a:gd name="connsiteY0" fmla="*/ 0 h 1478860"/>
                <a:gd name="connsiteX1" fmla="*/ 2282780 w 5311865"/>
                <a:gd name="connsiteY1" fmla="*/ 64802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32644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59870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59870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426 w 5311948"/>
                <a:gd name="connsiteY0" fmla="*/ 0 h 1583005"/>
                <a:gd name="connsiteX1" fmla="*/ 2759953 w 5311948"/>
                <a:gd name="connsiteY1" fmla="*/ 632125 h 1583005"/>
                <a:gd name="connsiteX2" fmla="*/ 5311948 w 5311948"/>
                <a:gd name="connsiteY2" fmla="*/ 151075 h 1583005"/>
                <a:gd name="connsiteX3" fmla="*/ 5311948 w 5311948"/>
                <a:gd name="connsiteY3" fmla="*/ 1478860 h 1583005"/>
                <a:gd name="connsiteX4" fmla="*/ 83 w 5311948"/>
                <a:gd name="connsiteY4" fmla="*/ 1583005 h 1583005"/>
                <a:gd name="connsiteX5" fmla="*/ 426 w 5311948"/>
                <a:gd name="connsiteY5" fmla="*/ 0 h 1583005"/>
                <a:gd name="connsiteX0" fmla="*/ 426 w 5316393"/>
                <a:gd name="connsiteY0" fmla="*/ 0 h 1583005"/>
                <a:gd name="connsiteX1" fmla="*/ 2759953 w 5316393"/>
                <a:gd name="connsiteY1" fmla="*/ 632125 h 1583005"/>
                <a:gd name="connsiteX2" fmla="*/ 5311948 w 5316393"/>
                <a:gd name="connsiteY2" fmla="*/ 151075 h 1583005"/>
                <a:gd name="connsiteX3" fmla="*/ 5316393 w 5316393"/>
                <a:gd name="connsiteY3" fmla="*/ 1583005 h 1583005"/>
                <a:gd name="connsiteX4" fmla="*/ 83 w 5316393"/>
                <a:gd name="connsiteY4" fmla="*/ 1583005 h 1583005"/>
                <a:gd name="connsiteX5" fmla="*/ 426 w 5316393"/>
                <a:gd name="connsiteY5" fmla="*/ 0 h 158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393" h="1583005">
                  <a:moveTo>
                    <a:pt x="426" y="0"/>
                  </a:moveTo>
                  <a:cubicBezTo>
                    <a:pt x="791591" y="628146"/>
                    <a:pt x="1922409" y="781869"/>
                    <a:pt x="2759953" y="632125"/>
                  </a:cubicBezTo>
                  <a:cubicBezTo>
                    <a:pt x="3597497" y="482381"/>
                    <a:pt x="4068943" y="234568"/>
                    <a:pt x="5311948" y="151075"/>
                  </a:cubicBezTo>
                  <a:cubicBezTo>
                    <a:pt x="5313430" y="628385"/>
                    <a:pt x="5314911" y="1105695"/>
                    <a:pt x="5316393" y="1583005"/>
                  </a:cubicBezTo>
                  <a:lnTo>
                    <a:pt x="83" y="1583005"/>
                  </a:lnTo>
                  <a:cubicBezTo>
                    <a:pt x="1408" y="1193419"/>
                    <a:pt x="-899" y="389586"/>
                    <a:pt x="426" y="0"/>
                  </a:cubicBezTo>
                  <a:close/>
                </a:path>
              </a:pathLst>
            </a:custGeom>
            <a:solidFill>
              <a:srgbClr val="FEC414"/>
            </a:solidFill>
            <a:ln w="12700" cap="flat" cmpd="sng" algn="ctr">
              <a:solidFill>
                <a:srgbClr val="FFDC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13" name="Rectangle 23">
              <a:extLst>
                <a:ext uri="{FF2B5EF4-FFF2-40B4-BE49-F238E27FC236}">
                  <a16:creationId xmlns:a16="http://schemas.microsoft.com/office/drawing/2014/main" id="{3B303D22-7B41-4BF6-B94D-68987C2EFECC}"/>
                </a:ext>
              </a:extLst>
            </p:cNvPr>
            <p:cNvSpPr/>
            <p:nvPr/>
          </p:nvSpPr>
          <p:spPr>
            <a:xfrm>
              <a:off x="0" y="425394"/>
              <a:ext cx="5311775" cy="1335405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47691 h 1347646"/>
                <a:gd name="connsiteX1" fmla="*/ 2282437 w 5311522"/>
                <a:gd name="connsiteY1" fmla="*/ 516813 h 1347646"/>
                <a:gd name="connsiteX2" fmla="*/ 5311522 w 5311522"/>
                <a:gd name="connsiteY2" fmla="*/ 19861 h 1347646"/>
                <a:gd name="connsiteX3" fmla="*/ 5311522 w 5311522"/>
                <a:gd name="connsiteY3" fmla="*/ 1347646 h 1347646"/>
                <a:gd name="connsiteX4" fmla="*/ 382 w 5311522"/>
                <a:gd name="connsiteY4" fmla="*/ 1347646 h 1347646"/>
                <a:gd name="connsiteX5" fmla="*/ 382 w 5311522"/>
                <a:gd name="connsiteY5" fmla="*/ 47691 h 1347646"/>
                <a:gd name="connsiteX0" fmla="*/ 382 w 5311522"/>
                <a:gd name="connsiteY0" fmla="*/ 49733 h 1349688"/>
                <a:gd name="connsiteX1" fmla="*/ 2751542 w 5311522"/>
                <a:gd name="connsiteY1" fmla="*/ 451261 h 1349688"/>
                <a:gd name="connsiteX2" fmla="*/ 5311522 w 5311522"/>
                <a:gd name="connsiteY2" fmla="*/ 21903 h 1349688"/>
                <a:gd name="connsiteX3" fmla="*/ 5311522 w 5311522"/>
                <a:gd name="connsiteY3" fmla="*/ 1349688 h 1349688"/>
                <a:gd name="connsiteX4" fmla="*/ 382 w 5311522"/>
                <a:gd name="connsiteY4" fmla="*/ 1349688 h 1349688"/>
                <a:gd name="connsiteX5" fmla="*/ 382 w 5311522"/>
                <a:gd name="connsiteY5" fmla="*/ 49733 h 1349688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35027 w 5311522"/>
                <a:gd name="connsiteY1" fmla="*/ 413455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1522" h="1335737">
                  <a:moveTo>
                    <a:pt x="382" y="35782"/>
                  </a:moveTo>
                  <a:cubicBezTo>
                    <a:pt x="994287" y="584449"/>
                    <a:pt x="1977666" y="590412"/>
                    <a:pt x="2835027" y="421407"/>
                  </a:cubicBezTo>
                  <a:cubicBezTo>
                    <a:pt x="3692388" y="252402"/>
                    <a:pt x="3983755" y="60347"/>
                    <a:pt x="5311522" y="0"/>
                  </a:cubicBezTo>
                  <a:lnTo>
                    <a:pt x="5311522" y="1335737"/>
                  </a:lnTo>
                  <a:lnTo>
                    <a:pt x="382" y="1335737"/>
                  </a:lnTo>
                  <a:cubicBezTo>
                    <a:pt x="1707" y="946151"/>
                    <a:pt x="-943" y="425368"/>
                    <a:pt x="382" y="35782"/>
                  </a:cubicBezTo>
                  <a:close/>
                </a:path>
              </a:pathLst>
            </a:custGeom>
            <a:solidFill>
              <a:srgbClr val="003274"/>
            </a:solidFill>
            <a:ln w="12700" cap="flat" cmpd="sng" algn="ctr">
              <a:solidFill>
                <a:srgbClr val="003F8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sz="6000" dirty="0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1F9C8EBE-6C44-4BA2-8D2B-748224C54E30}"/>
              </a:ext>
            </a:extLst>
          </p:cNvPr>
          <p:cNvSpPr/>
          <p:nvPr/>
        </p:nvSpPr>
        <p:spPr>
          <a:xfrm>
            <a:off x="12183194" y="86212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db</a:t>
            </a:r>
            <a:endParaRPr lang="id-ID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350827129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8A6C34-D18B-4571-BF5B-524374853D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0000" y="-91752"/>
            <a:ext cx="10464800" cy="2438400"/>
          </a:xfrm>
        </p:spPr>
        <p:txBody>
          <a:bodyPr/>
          <a:lstStyle/>
          <a:p>
            <a:r>
              <a:rPr lang="en-US" sz="4400" b="1" dirty="0">
                <a:latin typeface="Comic Sans MS" panose="030F0702030302020204" pitchFamily="66" charset="0"/>
              </a:rPr>
              <a:t>Netiquette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20BC6-5DFA-4B3D-B479-7C184EE99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68" y="2572544"/>
            <a:ext cx="5808464" cy="5715000"/>
          </a:xfrm>
        </p:spPr>
        <p:txBody>
          <a:bodyPr/>
          <a:lstStyle/>
          <a:p>
            <a:r>
              <a:rPr lang="en-US" sz="3200" dirty="0" err="1">
                <a:latin typeface="Comic Sans MS" panose="030F0702030302020204" pitchFamily="66" charset="0"/>
              </a:rPr>
              <a:t>Berasal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dari</a:t>
            </a:r>
            <a:r>
              <a:rPr lang="en-US" sz="3200" dirty="0">
                <a:latin typeface="Comic Sans MS" panose="030F0702030302020204" pitchFamily="66" charset="0"/>
              </a:rPr>
              <a:t> kata etiquette dan internet</a:t>
            </a:r>
          </a:p>
          <a:p>
            <a:r>
              <a:rPr lang="en-US" sz="3200" dirty="0" err="1">
                <a:latin typeface="Comic Sans MS" panose="030F0702030302020204" pitchFamily="66" charset="0"/>
              </a:rPr>
              <a:t>Etiket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adalah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aturan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dalam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perilaku</a:t>
            </a:r>
            <a:r>
              <a:rPr lang="en-US" sz="3200" dirty="0">
                <a:latin typeface="Comic Sans MS" panose="030F0702030302020204" pitchFamily="66" charset="0"/>
              </a:rPr>
              <a:t> </a:t>
            </a:r>
            <a:r>
              <a:rPr lang="en-US" sz="3200" dirty="0" err="1">
                <a:latin typeface="Comic Sans MS" panose="030F0702030302020204" pitchFamily="66" charset="0"/>
              </a:rPr>
              <a:t>sosial</a:t>
            </a:r>
            <a:endParaRPr lang="en-US" sz="3200" dirty="0">
              <a:latin typeface="Comic Sans MS" panose="030F0702030302020204" pitchFamily="66" charset="0"/>
            </a:endParaRPr>
          </a:p>
          <a:p>
            <a:r>
              <a:rPr lang="en-US" sz="3200" dirty="0">
                <a:latin typeface="Comic Sans MS" panose="030F0702030302020204" pitchFamily="66" charset="0"/>
              </a:rPr>
              <a:t>Internet, </a:t>
            </a:r>
            <a:r>
              <a:rPr lang="en-US" sz="2800" dirty="0" err="1">
                <a:latin typeface="Comic Sans MS" panose="030F0702030302020204" pitchFamily="66" charset="0"/>
              </a:rPr>
              <a:t>adalah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suatu</a:t>
            </a:r>
            <a:r>
              <a:rPr lang="en-US" sz="2800" dirty="0">
                <a:latin typeface="Comic Sans MS" panose="030F0702030302020204" pitchFamily="66" charset="0"/>
              </a:rPr>
              <a:t> media yang </a:t>
            </a:r>
            <a:r>
              <a:rPr lang="en-US" sz="2800" dirty="0" err="1">
                <a:latin typeface="Comic Sans MS" panose="030F0702030302020204" pitchFamily="66" charset="0"/>
              </a:rPr>
              <a:t>dipakai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untuk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mengefesiensikan</a:t>
            </a:r>
            <a:r>
              <a:rPr lang="en-US" sz="2800" dirty="0">
                <a:latin typeface="Comic Sans MS" panose="030F0702030302020204" pitchFamily="66" charset="0"/>
              </a:rPr>
              <a:t> proses </a:t>
            </a:r>
            <a:r>
              <a:rPr lang="en-US" sz="2800" dirty="0" err="1">
                <a:latin typeface="Comic Sans MS" panose="030F0702030302020204" pitchFamily="66" charset="0"/>
              </a:rPr>
              <a:t>komunikasi</a:t>
            </a:r>
            <a:r>
              <a:rPr lang="en-US" sz="2800" dirty="0">
                <a:latin typeface="Comic Sans MS" panose="030F0702030302020204" pitchFamily="66" charset="0"/>
              </a:rPr>
              <a:t> yang </a:t>
            </a:r>
            <a:r>
              <a:rPr lang="en-US" sz="2800" dirty="0" err="1">
                <a:latin typeface="Comic Sans MS" panose="030F0702030302020204" pitchFamily="66" charset="0"/>
              </a:rPr>
              <a:t>disambungkan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lewat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berbagai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aplikasi</a:t>
            </a:r>
            <a:r>
              <a:rPr lang="en-US" sz="2800" dirty="0">
                <a:latin typeface="Comic Sans MS" panose="030F0702030302020204" pitchFamily="66" charset="0"/>
              </a:rPr>
              <a:t> (Ono)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266700" indent="0">
              <a:buNone/>
            </a:pPr>
            <a:endParaRPr lang="en-US" sz="3200" dirty="0">
              <a:latin typeface="Comic Sans MS" panose="030F0702030302020204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1F00E2-EA10-413B-ADF4-23E26BBBE079}"/>
              </a:ext>
            </a:extLst>
          </p:cNvPr>
          <p:cNvSpPr txBox="1"/>
          <p:nvPr/>
        </p:nvSpPr>
        <p:spPr>
          <a:xfrm>
            <a:off x="7294488" y="4300736"/>
            <a:ext cx="55446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Comic Sans MS" panose="030F0702030302020204" pitchFamily="66" charset="0"/>
              </a:rPr>
              <a:t>Etiket</a:t>
            </a:r>
            <a:r>
              <a:rPr lang="en-US" sz="4400" dirty="0">
                <a:latin typeface="Comic Sans MS" panose="030F0702030302020204" pitchFamily="66" charset="0"/>
              </a:rPr>
              <a:t> yang </a:t>
            </a:r>
            <a:r>
              <a:rPr lang="en-US" sz="4400" dirty="0" err="1">
                <a:latin typeface="Comic Sans MS" panose="030F0702030302020204" pitchFamily="66" charset="0"/>
              </a:rPr>
              <a:t>sesuai</a:t>
            </a:r>
            <a:r>
              <a:rPr lang="en-US" sz="4400" dirty="0"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latin typeface="Comic Sans MS" panose="030F0702030302020204" pitchFamily="66" charset="0"/>
              </a:rPr>
              <a:t>untuk</a:t>
            </a:r>
            <a:r>
              <a:rPr lang="en-US" sz="4400" dirty="0"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latin typeface="Comic Sans MS" panose="030F0702030302020204" pitchFamily="66" charset="0"/>
              </a:rPr>
              <a:t>berkomunikasi</a:t>
            </a:r>
            <a:r>
              <a:rPr lang="en-US" sz="4400" dirty="0">
                <a:latin typeface="Comic Sans MS" panose="030F0702030302020204" pitchFamily="66" charset="0"/>
              </a:rPr>
              <a:t> </a:t>
            </a:r>
            <a:r>
              <a:rPr lang="en-US" sz="4400" dirty="0" err="1">
                <a:latin typeface="Comic Sans MS" panose="030F0702030302020204" pitchFamily="66" charset="0"/>
              </a:rPr>
              <a:t>dalam</a:t>
            </a:r>
            <a:r>
              <a:rPr lang="en-US" sz="4400" dirty="0">
                <a:latin typeface="Comic Sans MS" panose="030F0702030302020204" pitchFamily="66" charset="0"/>
              </a:rPr>
              <a:t> dunia </a:t>
            </a:r>
            <a:r>
              <a:rPr lang="en-US" sz="4400" dirty="0" err="1">
                <a:latin typeface="Comic Sans MS" panose="030F0702030302020204" pitchFamily="66" charset="0"/>
              </a:rPr>
              <a:t>maya</a:t>
            </a:r>
            <a:endParaRPr lang="en-US" sz="4400" dirty="0">
              <a:latin typeface="Comic Sans MS" panose="030F0702030302020204" pitchFamily="66" charset="0"/>
            </a:endParaRPr>
          </a:p>
          <a:p>
            <a:endParaRPr lang="en-US" sz="4400" dirty="0">
              <a:latin typeface="Comic Sans MS" panose="030F0702030302020204" pitchFamily="66" charset="0"/>
            </a:endParaRP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F736228-7147-40EB-B87B-953D447D5D40}"/>
              </a:ext>
            </a:extLst>
          </p:cNvPr>
          <p:cNvSpPr/>
          <p:nvPr/>
        </p:nvSpPr>
        <p:spPr>
          <a:xfrm>
            <a:off x="12183194" y="86212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db</a:t>
            </a:r>
            <a:endParaRPr lang="id-ID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6978307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588350D-B572-4BE7-9B99-CBFC93B03A8D}"/>
              </a:ext>
            </a:extLst>
          </p:cNvPr>
          <p:cNvSpPr txBox="1"/>
          <p:nvPr/>
        </p:nvSpPr>
        <p:spPr>
          <a:xfrm>
            <a:off x="4702200" y="772344"/>
            <a:ext cx="71960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latin typeface="Comic Sans MS" panose="030F0702030302020204" pitchFamily="66" charset="0"/>
              </a:rPr>
              <a:t>Etika</a:t>
            </a:r>
            <a:r>
              <a:rPr lang="en-US" b="1" dirty="0">
                <a:latin typeface="Comic Sans MS" panose="030F0702030302020204" pitchFamily="66" charset="0"/>
              </a:rPr>
              <a:t> dan </a:t>
            </a:r>
            <a:r>
              <a:rPr lang="en-US" b="1" dirty="0" err="1">
                <a:latin typeface="Comic Sans MS" panose="030F0702030302020204" pitchFamily="66" charset="0"/>
              </a:rPr>
              <a:t>Etiket</a:t>
            </a:r>
            <a:endParaRPr lang="en-US" b="1" dirty="0">
              <a:latin typeface="Comic Sans MS" panose="030F0702030302020204" pitchFamily="66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262401FB-9FF7-4C64-9681-DF096CB8D5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5277287"/>
              </p:ext>
            </p:extLst>
          </p:nvPr>
        </p:nvGraphicFramePr>
        <p:xfrm>
          <a:off x="3046016" y="2716560"/>
          <a:ext cx="10225136" cy="524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12568">
                  <a:extLst>
                    <a:ext uri="{9D8B030D-6E8A-4147-A177-3AD203B41FA5}">
                      <a16:colId xmlns:a16="http://schemas.microsoft.com/office/drawing/2014/main" val="987575411"/>
                    </a:ext>
                  </a:extLst>
                </a:gridCol>
                <a:gridCol w="5112568">
                  <a:extLst>
                    <a:ext uri="{9D8B030D-6E8A-4147-A177-3AD203B41FA5}">
                      <a16:colId xmlns:a16="http://schemas.microsoft.com/office/drawing/2014/main" val="3844122640"/>
                    </a:ext>
                  </a:extLst>
                </a:gridCol>
              </a:tblGrid>
              <a:tr h="1533129"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Prinsip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moral sebagai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acuan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perilaku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kita</a:t>
                      </a:r>
                      <a:endParaRPr lang="en-US" sz="32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Aturan-aturan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yang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mengajarkan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kita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untuk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b="0" dirty="0" err="1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berperilaku</a:t>
                      </a:r>
                      <a:r>
                        <a:rPr lang="en-US" sz="3200" b="0" dirty="0">
                          <a:solidFill>
                            <a:schemeClr val="tx1"/>
                          </a:solidFill>
                          <a:latin typeface="Comic Sans MS" panose="030F0702030302020204" pitchFamily="66" charset="0"/>
                        </a:rPr>
                        <a:t> 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8334539"/>
                  </a:ext>
                </a:extLst>
              </a:tr>
              <a:tr h="571166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Berkaitan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dengan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prinsip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Berkaitan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dengan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perilaku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0479728"/>
                  </a:ext>
                </a:extLst>
              </a:tr>
              <a:tr h="1533129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Bisa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berbeda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satu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dengan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lainnya</a:t>
                      </a:r>
                      <a:endParaRPr lang="en-US" sz="3200" dirty="0"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Bisa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berbeda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karena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budaya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norma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suatu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wilayah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7690846"/>
                  </a:ext>
                </a:extLst>
              </a:tr>
              <a:tr h="1533129"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Sifatnya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personal.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Benar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atau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tidak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ditentukan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secara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individual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Sifatnya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sosial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,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tidak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</a:t>
                      </a:r>
                      <a:r>
                        <a:rPr lang="en-US" sz="3200" dirty="0" err="1">
                          <a:latin typeface="Comic Sans MS" panose="030F0702030302020204" pitchFamily="66" charset="0"/>
                        </a:rPr>
                        <a:t>dibuat</a:t>
                      </a:r>
                      <a:r>
                        <a:rPr lang="en-US" sz="3200" dirty="0">
                          <a:latin typeface="Comic Sans MS" panose="030F0702030302020204" pitchFamily="66" charset="0"/>
                        </a:rPr>
                        <a:t> oleh individual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664110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B96938A-1343-44F7-83D9-03DCAECBB5E8}"/>
              </a:ext>
            </a:extLst>
          </p:cNvPr>
          <p:cNvSpPr/>
          <p:nvPr/>
        </p:nvSpPr>
        <p:spPr>
          <a:xfrm>
            <a:off x="12183194" y="86212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db</a:t>
            </a:r>
            <a:endParaRPr lang="id-ID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44836401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73400" y="762000"/>
            <a:ext cx="295946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Comic Sans MS" pitchFamily="66" charset="0"/>
              </a:rPr>
              <a:t>Objectives</a:t>
            </a:r>
          </a:p>
        </p:txBody>
      </p:sp>
      <p:pic>
        <p:nvPicPr>
          <p:cNvPr id="5" name="Picture 4" descr="1174069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81221" y="0"/>
            <a:ext cx="12749279" cy="11277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50072" y="3436640"/>
            <a:ext cx="7522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Comic Sans MS" panose="030F0702030302020204" pitchFamily="66" charset="0"/>
              </a:rPr>
              <a:t>Bagaimana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kita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berkomunikasi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dengan</a:t>
            </a:r>
            <a:r>
              <a:rPr lang="en-US" sz="3600" dirty="0">
                <a:latin typeface="Comic Sans MS" panose="030F0702030302020204" pitchFamily="66" charset="0"/>
              </a:rPr>
              <a:t> </a:t>
            </a:r>
            <a:r>
              <a:rPr lang="en-US" sz="3600" dirty="0" err="1">
                <a:latin typeface="Comic Sans MS" panose="030F0702030302020204" pitchFamily="66" charset="0"/>
              </a:rPr>
              <a:t>baik</a:t>
            </a:r>
            <a:r>
              <a:rPr lang="en-US" sz="3600" dirty="0">
                <a:latin typeface="Comic Sans MS" panose="030F0702030302020204" pitchFamily="66" charset="0"/>
              </a:rPr>
              <a:t> di dunia </a:t>
            </a:r>
            <a:r>
              <a:rPr lang="en-US" sz="3600" dirty="0" err="1">
                <a:latin typeface="Comic Sans MS" panose="030F0702030302020204" pitchFamily="66" charset="0"/>
              </a:rPr>
              <a:t>maya</a:t>
            </a:r>
            <a:r>
              <a:rPr lang="id-ID" sz="3600" dirty="0">
                <a:latin typeface="Comic Sans MS" panose="030F0702030302020204" pitchFamily="66" charset="0"/>
              </a:rPr>
              <a:t>. </a:t>
            </a:r>
            <a:endParaRPr lang="en-US" sz="3600" dirty="0">
              <a:latin typeface="Comic Sans MS" panose="030F0702030302020204" pitchFamily="66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2ACA0A8-39FF-4BCC-A247-3CD6112CA393}"/>
              </a:ext>
            </a:extLst>
          </p:cNvPr>
          <p:cNvGrpSpPr/>
          <p:nvPr/>
        </p:nvGrpSpPr>
        <p:grpSpPr>
          <a:xfrm>
            <a:off x="-469984" y="6860806"/>
            <a:ext cx="13835889" cy="4516120"/>
            <a:chOff x="-127" y="0"/>
            <a:chExt cx="5316347" cy="1789799"/>
          </a:xfrm>
        </p:grpSpPr>
        <p:sp>
          <p:nvSpPr>
            <p:cNvPr id="8" name="Rectangle 23">
              <a:extLst>
                <a:ext uri="{FF2B5EF4-FFF2-40B4-BE49-F238E27FC236}">
                  <a16:creationId xmlns:a16="http://schemas.microsoft.com/office/drawing/2014/main" id="{D3C98EFD-7161-4E95-A5F6-B4B7C29D9A8D}"/>
                </a:ext>
              </a:extLst>
            </p:cNvPr>
            <p:cNvSpPr/>
            <p:nvPr/>
          </p:nvSpPr>
          <p:spPr>
            <a:xfrm>
              <a:off x="-127" y="0"/>
              <a:ext cx="5316347" cy="1752024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43 w 5311865"/>
                <a:gd name="connsiteY0" fmla="*/ 0 h 1478860"/>
                <a:gd name="connsiteX1" fmla="*/ 2282780 w 5311865"/>
                <a:gd name="connsiteY1" fmla="*/ 64802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5813"/>
                <a:gd name="connsiteY0" fmla="*/ 0 h 1478860"/>
                <a:gd name="connsiteX1" fmla="*/ 2123751 w 5315813"/>
                <a:gd name="connsiteY1" fmla="*/ 691758 h 1478860"/>
                <a:gd name="connsiteX2" fmla="*/ 3820755 w 5315813"/>
                <a:gd name="connsiteY2" fmla="*/ 381660 h 1478860"/>
                <a:gd name="connsiteX3" fmla="*/ 5315813 w 5315813"/>
                <a:gd name="connsiteY3" fmla="*/ 393581 h 1478860"/>
                <a:gd name="connsiteX4" fmla="*/ 5311865 w 5315813"/>
                <a:gd name="connsiteY4" fmla="*/ 1478860 h 1478860"/>
                <a:gd name="connsiteX5" fmla="*/ 725 w 5315813"/>
                <a:gd name="connsiteY5" fmla="*/ 1478860 h 1478860"/>
                <a:gd name="connsiteX6" fmla="*/ 343 w 5315813"/>
                <a:gd name="connsiteY6" fmla="*/ 0 h 1478860"/>
                <a:gd name="connsiteX0" fmla="*/ 314 w 5316127"/>
                <a:gd name="connsiteY0" fmla="*/ 0 h 1458983"/>
                <a:gd name="connsiteX1" fmla="*/ 2124065 w 5316127"/>
                <a:gd name="connsiteY1" fmla="*/ 671881 h 1458983"/>
                <a:gd name="connsiteX2" fmla="*/ 3821069 w 5316127"/>
                <a:gd name="connsiteY2" fmla="*/ 36178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2124065 w 5316127"/>
                <a:gd name="connsiteY1" fmla="*/ 671881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13117 w 5316127"/>
                <a:gd name="connsiteY2" fmla="*/ 600386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3829020 w 5316127"/>
                <a:gd name="connsiteY2" fmla="*/ 592433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2822537 w 5316127"/>
                <a:gd name="connsiteY2" fmla="*/ 818935 h 1458983"/>
                <a:gd name="connsiteX3" fmla="*/ 3829020 w 5316127"/>
                <a:gd name="connsiteY3" fmla="*/ 592433 h 1458983"/>
                <a:gd name="connsiteX4" fmla="*/ 5316127 w 5316127"/>
                <a:gd name="connsiteY4" fmla="*/ 373704 h 1458983"/>
                <a:gd name="connsiteX5" fmla="*/ 5312179 w 5316127"/>
                <a:gd name="connsiteY5" fmla="*/ 1458983 h 1458983"/>
                <a:gd name="connsiteX6" fmla="*/ 1039 w 5316127"/>
                <a:gd name="connsiteY6" fmla="*/ 1458983 h 1458983"/>
                <a:gd name="connsiteX7" fmla="*/ 314 w 5316127"/>
                <a:gd name="connsiteY7" fmla="*/ 0 h 1458983"/>
                <a:gd name="connsiteX0" fmla="*/ 314 w 5316127"/>
                <a:gd name="connsiteY0" fmla="*/ 0 h 1458983"/>
                <a:gd name="connsiteX1" fmla="*/ 1913359 w 5316127"/>
                <a:gd name="connsiteY1" fmla="*/ 858785 h 1458983"/>
                <a:gd name="connsiteX2" fmla="*/ 2822537 w 5316127"/>
                <a:gd name="connsiteY2" fmla="*/ 818935 h 1458983"/>
                <a:gd name="connsiteX3" fmla="*/ 5316127 w 5316127"/>
                <a:gd name="connsiteY3" fmla="*/ 373704 h 1458983"/>
                <a:gd name="connsiteX4" fmla="*/ 5312179 w 5316127"/>
                <a:gd name="connsiteY4" fmla="*/ 1458983 h 1458983"/>
                <a:gd name="connsiteX5" fmla="*/ 1039 w 5316127"/>
                <a:gd name="connsiteY5" fmla="*/ 1458983 h 1458983"/>
                <a:gd name="connsiteX6" fmla="*/ 314 w 5316127"/>
                <a:gd name="connsiteY6" fmla="*/ 0 h 1458983"/>
                <a:gd name="connsiteX0" fmla="*/ 314 w 5316127"/>
                <a:gd name="connsiteY0" fmla="*/ 9117 h 1468100"/>
                <a:gd name="connsiteX1" fmla="*/ 2822537 w 5316127"/>
                <a:gd name="connsiteY1" fmla="*/ 828052 h 1468100"/>
                <a:gd name="connsiteX2" fmla="*/ 5316127 w 5316127"/>
                <a:gd name="connsiteY2" fmla="*/ 382821 h 1468100"/>
                <a:gd name="connsiteX3" fmla="*/ 5312179 w 5316127"/>
                <a:gd name="connsiteY3" fmla="*/ 1468100 h 1468100"/>
                <a:gd name="connsiteX4" fmla="*/ 1039 w 5316127"/>
                <a:gd name="connsiteY4" fmla="*/ 1468100 h 1468100"/>
                <a:gd name="connsiteX5" fmla="*/ 314 w 5316127"/>
                <a:gd name="connsiteY5" fmla="*/ 9117 h 1468100"/>
                <a:gd name="connsiteX0" fmla="*/ 314 w 5316127"/>
                <a:gd name="connsiteY0" fmla="*/ 7929 h 1466912"/>
                <a:gd name="connsiteX1" fmla="*/ 2822537 w 5316127"/>
                <a:gd name="connsiteY1" fmla="*/ 826864 h 1466912"/>
                <a:gd name="connsiteX2" fmla="*/ 5316127 w 5316127"/>
                <a:gd name="connsiteY2" fmla="*/ 381633 h 1466912"/>
                <a:gd name="connsiteX3" fmla="*/ 5312179 w 5316127"/>
                <a:gd name="connsiteY3" fmla="*/ 1466912 h 1466912"/>
                <a:gd name="connsiteX4" fmla="*/ 1039 w 5316127"/>
                <a:gd name="connsiteY4" fmla="*/ 1466912 h 1466912"/>
                <a:gd name="connsiteX5" fmla="*/ 314 w 5316127"/>
                <a:gd name="connsiteY5" fmla="*/ 7929 h 1466912"/>
                <a:gd name="connsiteX0" fmla="*/ 314 w 5316127"/>
                <a:gd name="connsiteY0" fmla="*/ 0 h 1458983"/>
                <a:gd name="connsiteX1" fmla="*/ 2822537 w 5316127"/>
                <a:gd name="connsiteY1" fmla="*/ 81893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31099 w 5316127"/>
                <a:gd name="connsiteY1" fmla="*/ 85472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3 w 5316127"/>
                <a:gd name="connsiteY1" fmla="*/ 822912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41806 w 5316127"/>
                <a:gd name="connsiteY1" fmla="*/ 830865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13977 w 5316127"/>
                <a:gd name="connsiteY1" fmla="*/ 826888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5904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26888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929880 w 5316127"/>
                <a:gd name="connsiteY1" fmla="*/ 834841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314 w 5316127"/>
                <a:gd name="connsiteY0" fmla="*/ 0 h 1458983"/>
                <a:gd name="connsiteX1" fmla="*/ 2711223 w 5316127"/>
                <a:gd name="connsiteY1" fmla="*/ 866654 h 1458983"/>
                <a:gd name="connsiteX2" fmla="*/ 5316127 w 5316127"/>
                <a:gd name="connsiteY2" fmla="*/ 373704 h 1458983"/>
                <a:gd name="connsiteX3" fmla="*/ 5312179 w 5316127"/>
                <a:gd name="connsiteY3" fmla="*/ 1458983 h 1458983"/>
                <a:gd name="connsiteX4" fmla="*/ 1039 w 5316127"/>
                <a:gd name="connsiteY4" fmla="*/ 1458983 h 1458983"/>
                <a:gd name="connsiteX5" fmla="*/ 314 w 5316127"/>
                <a:gd name="connsiteY5" fmla="*/ 0 h 1458983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0979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1515 w 5316419"/>
                <a:gd name="connsiteY1" fmla="*/ 814954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9243 w 5316419"/>
                <a:gd name="connsiteY1" fmla="*/ 825260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292 w 5316419"/>
                <a:gd name="connsiteY0" fmla="*/ 0 h 1403308"/>
                <a:gd name="connsiteX1" fmla="*/ 2719243 w 5316419"/>
                <a:gd name="connsiteY1" fmla="*/ 825260 h 1403308"/>
                <a:gd name="connsiteX2" fmla="*/ 5316419 w 5316419"/>
                <a:gd name="connsiteY2" fmla="*/ 318029 h 1403308"/>
                <a:gd name="connsiteX3" fmla="*/ 5312471 w 5316419"/>
                <a:gd name="connsiteY3" fmla="*/ 1403308 h 1403308"/>
                <a:gd name="connsiteX4" fmla="*/ 1331 w 5316419"/>
                <a:gd name="connsiteY4" fmla="*/ 1403308 h 1403308"/>
                <a:gd name="connsiteX5" fmla="*/ 292 w 5316419"/>
                <a:gd name="connsiteY5" fmla="*/ 0 h 1403308"/>
                <a:gd name="connsiteX0" fmla="*/ 419 w 5316546"/>
                <a:gd name="connsiteY0" fmla="*/ 0 h 1751970"/>
                <a:gd name="connsiteX1" fmla="*/ 2719370 w 5316546"/>
                <a:gd name="connsiteY1" fmla="*/ 825260 h 1751970"/>
                <a:gd name="connsiteX2" fmla="*/ 5316546 w 5316546"/>
                <a:gd name="connsiteY2" fmla="*/ 318029 h 1751970"/>
                <a:gd name="connsiteX3" fmla="*/ 5312598 w 5316546"/>
                <a:gd name="connsiteY3" fmla="*/ 1403308 h 1751970"/>
                <a:gd name="connsiteX4" fmla="*/ 127 w 5316546"/>
                <a:gd name="connsiteY4" fmla="*/ 1751970 h 1751970"/>
                <a:gd name="connsiteX5" fmla="*/ 419 w 5316546"/>
                <a:gd name="connsiteY5" fmla="*/ 0 h 1751970"/>
                <a:gd name="connsiteX0" fmla="*/ 419 w 5316546"/>
                <a:gd name="connsiteY0" fmla="*/ 0 h 1751970"/>
                <a:gd name="connsiteX1" fmla="*/ 2719370 w 5316546"/>
                <a:gd name="connsiteY1" fmla="*/ 825260 h 1751970"/>
                <a:gd name="connsiteX2" fmla="*/ 5316546 w 5316546"/>
                <a:gd name="connsiteY2" fmla="*/ 318029 h 1751970"/>
                <a:gd name="connsiteX3" fmla="*/ 5316546 w 5316546"/>
                <a:gd name="connsiteY3" fmla="*/ 1751970 h 1751970"/>
                <a:gd name="connsiteX4" fmla="*/ 127 w 5316546"/>
                <a:gd name="connsiteY4" fmla="*/ 1751970 h 1751970"/>
                <a:gd name="connsiteX5" fmla="*/ 419 w 5316546"/>
                <a:gd name="connsiteY5" fmla="*/ 0 h 175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546" h="1751970">
                  <a:moveTo>
                    <a:pt x="419" y="0"/>
                  </a:moveTo>
                  <a:cubicBezTo>
                    <a:pt x="812778" y="694233"/>
                    <a:pt x="2048043" y="943204"/>
                    <a:pt x="2719370" y="825260"/>
                  </a:cubicBezTo>
                  <a:cubicBezTo>
                    <a:pt x="3390697" y="707316"/>
                    <a:pt x="4297318" y="370422"/>
                    <a:pt x="5316546" y="318029"/>
                  </a:cubicBezTo>
                  <a:lnTo>
                    <a:pt x="5316546" y="1751970"/>
                  </a:lnTo>
                  <a:lnTo>
                    <a:pt x="127" y="1751970"/>
                  </a:lnTo>
                  <a:cubicBezTo>
                    <a:pt x="1452" y="1362384"/>
                    <a:pt x="-906" y="389586"/>
                    <a:pt x="419" y="0"/>
                  </a:cubicBezTo>
                  <a:close/>
                </a:path>
              </a:pathLst>
            </a:custGeom>
            <a:solidFill>
              <a:srgbClr val="EDECED"/>
            </a:solidFill>
            <a:ln w="12700" cap="flat" cmpd="sng" algn="ctr">
              <a:solidFill>
                <a:srgbClr val="ECEDED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9" name="Rectangle 23">
              <a:extLst>
                <a:ext uri="{FF2B5EF4-FFF2-40B4-BE49-F238E27FC236}">
                  <a16:creationId xmlns:a16="http://schemas.microsoft.com/office/drawing/2014/main" id="{D4200A0A-28AB-445F-9A0E-8C3E0BAC6280}"/>
                </a:ext>
              </a:extLst>
            </p:cNvPr>
            <p:cNvSpPr/>
            <p:nvPr/>
          </p:nvSpPr>
          <p:spPr>
            <a:xfrm>
              <a:off x="-82" y="206734"/>
              <a:ext cx="5316302" cy="1583065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43 w 5311865"/>
                <a:gd name="connsiteY0" fmla="*/ 0 h 1478860"/>
                <a:gd name="connsiteX1" fmla="*/ 2282780 w 5311865"/>
                <a:gd name="connsiteY1" fmla="*/ 64802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095921 w 5311865"/>
                <a:gd name="connsiteY1" fmla="*/ 683807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944002 w 5311865"/>
                <a:gd name="connsiteY2" fmla="*/ 31010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877257 w 5311865"/>
                <a:gd name="connsiteY1" fmla="*/ 671880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1710276 w 5311865"/>
                <a:gd name="connsiteY1" fmla="*/ 663929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3820755 w 5311865"/>
                <a:gd name="connsiteY2" fmla="*/ 381660 h 1478860"/>
                <a:gd name="connsiteX3" fmla="*/ 5311865 w 5311865"/>
                <a:gd name="connsiteY3" fmla="*/ 151075 h 1478860"/>
                <a:gd name="connsiteX4" fmla="*/ 5311865 w 5311865"/>
                <a:gd name="connsiteY4" fmla="*/ 1478860 h 1478860"/>
                <a:gd name="connsiteX5" fmla="*/ 725 w 5311865"/>
                <a:gd name="connsiteY5" fmla="*/ 1478860 h 1478860"/>
                <a:gd name="connsiteX6" fmla="*/ 343 w 5311865"/>
                <a:gd name="connsiteY6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123751 w 5311865"/>
                <a:gd name="connsiteY1" fmla="*/ 69175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87696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32644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628670 w 5311865"/>
                <a:gd name="connsiteY1" fmla="*/ 655978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592889 w 5311865"/>
                <a:gd name="connsiteY1" fmla="*/ 659953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08185 w 5311865"/>
                <a:gd name="connsiteY1" fmla="*/ 648027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59870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343 w 5311865"/>
                <a:gd name="connsiteY0" fmla="*/ 0 h 1478860"/>
                <a:gd name="connsiteX1" fmla="*/ 2759870 w 5311865"/>
                <a:gd name="connsiteY1" fmla="*/ 632125 h 1478860"/>
                <a:gd name="connsiteX2" fmla="*/ 5311865 w 5311865"/>
                <a:gd name="connsiteY2" fmla="*/ 151075 h 1478860"/>
                <a:gd name="connsiteX3" fmla="*/ 5311865 w 5311865"/>
                <a:gd name="connsiteY3" fmla="*/ 1478860 h 1478860"/>
                <a:gd name="connsiteX4" fmla="*/ 725 w 5311865"/>
                <a:gd name="connsiteY4" fmla="*/ 1478860 h 1478860"/>
                <a:gd name="connsiteX5" fmla="*/ 343 w 5311865"/>
                <a:gd name="connsiteY5" fmla="*/ 0 h 1478860"/>
                <a:gd name="connsiteX0" fmla="*/ 426 w 5311948"/>
                <a:gd name="connsiteY0" fmla="*/ 0 h 1583005"/>
                <a:gd name="connsiteX1" fmla="*/ 2759953 w 5311948"/>
                <a:gd name="connsiteY1" fmla="*/ 632125 h 1583005"/>
                <a:gd name="connsiteX2" fmla="*/ 5311948 w 5311948"/>
                <a:gd name="connsiteY2" fmla="*/ 151075 h 1583005"/>
                <a:gd name="connsiteX3" fmla="*/ 5311948 w 5311948"/>
                <a:gd name="connsiteY3" fmla="*/ 1478860 h 1583005"/>
                <a:gd name="connsiteX4" fmla="*/ 83 w 5311948"/>
                <a:gd name="connsiteY4" fmla="*/ 1583005 h 1583005"/>
                <a:gd name="connsiteX5" fmla="*/ 426 w 5311948"/>
                <a:gd name="connsiteY5" fmla="*/ 0 h 1583005"/>
                <a:gd name="connsiteX0" fmla="*/ 426 w 5316393"/>
                <a:gd name="connsiteY0" fmla="*/ 0 h 1583005"/>
                <a:gd name="connsiteX1" fmla="*/ 2759953 w 5316393"/>
                <a:gd name="connsiteY1" fmla="*/ 632125 h 1583005"/>
                <a:gd name="connsiteX2" fmla="*/ 5311948 w 5316393"/>
                <a:gd name="connsiteY2" fmla="*/ 151075 h 1583005"/>
                <a:gd name="connsiteX3" fmla="*/ 5316393 w 5316393"/>
                <a:gd name="connsiteY3" fmla="*/ 1583005 h 1583005"/>
                <a:gd name="connsiteX4" fmla="*/ 83 w 5316393"/>
                <a:gd name="connsiteY4" fmla="*/ 1583005 h 1583005"/>
                <a:gd name="connsiteX5" fmla="*/ 426 w 5316393"/>
                <a:gd name="connsiteY5" fmla="*/ 0 h 15830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6393" h="1583005">
                  <a:moveTo>
                    <a:pt x="426" y="0"/>
                  </a:moveTo>
                  <a:cubicBezTo>
                    <a:pt x="791591" y="628146"/>
                    <a:pt x="1922409" y="781869"/>
                    <a:pt x="2759953" y="632125"/>
                  </a:cubicBezTo>
                  <a:cubicBezTo>
                    <a:pt x="3597497" y="482381"/>
                    <a:pt x="4068943" y="234568"/>
                    <a:pt x="5311948" y="151075"/>
                  </a:cubicBezTo>
                  <a:cubicBezTo>
                    <a:pt x="5313430" y="628385"/>
                    <a:pt x="5314911" y="1105695"/>
                    <a:pt x="5316393" y="1583005"/>
                  </a:cubicBezTo>
                  <a:lnTo>
                    <a:pt x="83" y="1583005"/>
                  </a:lnTo>
                  <a:cubicBezTo>
                    <a:pt x="1408" y="1193419"/>
                    <a:pt x="-899" y="389586"/>
                    <a:pt x="426" y="0"/>
                  </a:cubicBezTo>
                  <a:close/>
                </a:path>
              </a:pathLst>
            </a:custGeom>
            <a:solidFill>
              <a:srgbClr val="FEC414"/>
            </a:solidFill>
            <a:ln w="12700" cap="flat" cmpd="sng" algn="ctr">
              <a:solidFill>
                <a:srgbClr val="FFDC00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/>
            </a:p>
          </p:txBody>
        </p:sp>
        <p:sp>
          <p:nvSpPr>
            <p:cNvPr id="10" name="Rectangle 23">
              <a:extLst>
                <a:ext uri="{FF2B5EF4-FFF2-40B4-BE49-F238E27FC236}">
                  <a16:creationId xmlns:a16="http://schemas.microsoft.com/office/drawing/2014/main" id="{D32A870E-1B40-405F-888C-1912BEE12460}"/>
                </a:ext>
              </a:extLst>
            </p:cNvPr>
            <p:cNvSpPr/>
            <p:nvPr/>
          </p:nvSpPr>
          <p:spPr>
            <a:xfrm>
              <a:off x="0" y="425394"/>
              <a:ext cx="5311775" cy="1335405"/>
            </a:xfrm>
            <a:custGeom>
              <a:avLst/>
              <a:gdLst>
                <a:gd name="connsiteX0" fmla="*/ 0 w 5311140"/>
                <a:gd name="connsiteY0" fmla="*/ 0 h 1327785"/>
                <a:gd name="connsiteX1" fmla="*/ 5311140 w 5311140"/>
                <a:gd name="connsiteY1" fmla="*/ 0 h 1327785"/>
                <a:gd name="connsiteX2" fmla="*/ 5311140 w 5311140"/>
                <a:gd name="connsiteY2" fmla="*/ 1327785 h 1327785"/>
                <a:gd name="connsiteX3" fmla="*/ 0 w 5311140"/>
                <a:gd name="connsiteY3" fmla="*/ 1327785 h 1327785"/>
                <a:gd name="connsiteX4" fmla="*/ 0 w 5311140"/>
                <a:gd name="connsiteY4" fmla="*/ 0 h 1327785"/>
                <a:gd name="connsiteX0" fmla="*/ 0 w 5311140"/>
                <a:gd name="connsiteY0" fmla="*/ 0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0 w 5311140"/>
                <a:gd name="connsiteY5" fmla="*/ 0 h 1327785"/>
                <a:gd name="connsiteX0" fmla="*/ 3976 w 5311140"/>
                <a:gd name="connsiteY0" fmla="*/ 159026 h 1327785"/>
                <a:gd name="connsiteX1" fmla="*/ 2894275 w 5311140"/>
                <a:gd name="connsiteY1" fmla="*/ 715617 h 1327785"/>
                <a:gd name="connsiteX2" fmla="*/ 5311140 w 5311140"/>
                <a:gd name="connsiteY2" fmla="*/ 0 h 1327785"/>
                <a:gd name="connsiteX3" fmla="*/ 5311140 w 5311140"/>
                <a:gd name="connsiteY3" fmla="*/ 1327785 h 1327785"/>
                <a:gd name="connsiteX4" fmla="*/ 0 w 5311140"/>
                <a:gd name="connsiteY4" fmla="*/ 1327785 h 1327785"/>
                <a:gd name="connsiteX5" fmla="*/ 3976 w 5311140"/>
                <a:gd name="connsiteY5" fmla="*/ 159026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94657 w 5311522"/>
                <a:gd name="connsiteY1" fmla="*/ 715617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171123 w 5311522"/>
                <a:gd name="connsiteY1" fmla="*/ 516834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80190 h 1380145"/>
                <a:gd name="connsiteX1" fmla="*/ 2171123 w 5311522"/>
                <a:gd name="connsiteY1" fmla="*/ 569194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14854 w 5311522"/>
                <a:gd name="connsiteY1" fmla="*/ 561241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0190 h 1380145"/>
                <a:gd name="connsiteX1" fmla="*/ 2282437 w 5311522"/>
                <a:gd name="connsiteY1" fmla="*/ 549312 h 1380145"/>
                <a:gd name="connsiteX2" fmla="*/ 3832346 w 5311522"/>
                <a:gd name="connsiteY2" fmla="*/ 235240 h 1380145"/>
                <a:gd name="connsiteX3" fmla="*/ 5311522 w 5311522"/>
                <a:gd name="connsiteY3" fmla="*/ 52360 h 1380145"/>
                <a:gd name="connsiteX4" fmla="*/ 5311522 w 5311522"/>
                <a:gd name="connsiteY4" fmla="*/ 1380145 h 1380145"/>
                <a:gd name="connsiteX5" fmla="*/ 382 w 5311522"/>
                <a:gd name="connsiteY5" fmla="*/ 1380145 h 1380145"/>
                <a:gd name="connsiteX6" fmla="*/ 382 w 5311522"/>
                <a:gd name="connsiteY6" fmla="*/ 80190 h 1380145"/>
                <a:gd name="connsiteX0" fmla="*/ 382 w 5311522"/>
                <a:gd name="connsiteY0" fmla="*/ 84881 h 1384836"/>
                <a:gd name="connsiteX1" fmla="*/ 2282437 w 5311522"/>
                <a:gd name="connsiteY1" fmla="*/ 554003 h 1384836"/>
                <a:gd name="connsiteX2" fmla="*/ 3832346 w 5311522"/>
                <a:gd name="connsiteY2" fmla="*/ 239931 h 1384836"/>
                <a:gd name="connsiteX3" fmla="*/ 5311522 w 5311522"/>
                <a:gd name="connsiteY3" fmla="*/ 57051 h 1384836"/>
                <a:gd name="connsiteX4" fmla="*/ 5311522 w 5311522"/>
                <a:gd name="connsiteY4" fmla="*/ 1384836 h 1384836"/>
                <a:gd name="connsiteX5" fmla="*/ 382 w 5311522"/>
                <a:gd name="connsiteY5" fmla="*/ 1384836 h 1384836"/>
                <a:gd name="connsiteX6" fmla="*/ 382 w 5311522"/>
                <a:gd name="connsiteY6" fmla="*/ 84881 h 1384836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182880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2346 w 5311522"/>
                <a:gd name="connsiteY2" fmla="*/ 210709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772714 w 5311522"/>
                <a:gd name="connsiteY2" fmla="*/ 19480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836322 w 5311522"/>
                <a:gd name="connsiteY2" fmla="*/ 16697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39147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91365 w 5311522"/>
                <a:gd name="connsiteY2" fmla="*/ 163001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27830 h 1327785"/>
                <a:gd name="connsiteX1" fmla="*/ 2282437 w 5311522"/>
                <a:gd name="connsiteY1" fmla="*/ 496952 h 1327785"/>
                <a:gd name="connsiteX2" fmla="*/ 3943659 w 5311522"/>
                <a:gd name="connsiteY2" fmla="*/ 159025 h 1327785"/>
                <a:gd name="connsiteX3" fmla="*/ 5311522 w 5311522"/>
                <a:gd name="connsiteY3" fmla="*/ 0 h 1327785"/>
                <a:gd name="connsiteX4" fmla="*/ 5311522 w 5311522"/>
                <a:gd name="connsiteY4" fmla="*/ 1327785 h 1327785"/>
                <a:gd name="connsiteX5" fmla="*/ 382 w 5311522"/>
                <a:gd name="connsiteY5" fmla="*/ 1327785 h 1327785"/>
                <a:gd name="connsiteX6" fmla="*/ 382 w 5311522"/>
                <a:gd name="connsiteY6" fmla="*/ 27830 h 1327785"/>
                <a:gd name="connsiteX0" fmla="*/ 382 w 5311522"/>
                <a:gd name="connsiteY0" fmla="*/ 47691 h 1347646"/>
                <a:gd name="connsiteX1" fmla="*/ 2282437 w 5311522"/>
                <a:gd name="connsiteY1" fmla="*/ 516813 h 1347646"/>
                <a:gd name="connsiteX2" fmla="*/ 5311522 w 5311522"/>
                <a:gd name="connsiteY2" fmla="*/ 19861 h 1347646"/>
                <a:gd name="connsiteX3" fmla="*/ 5311522 w 5311522"/>
                <a:gd name="connsiteY3" fmla="*/ 1347646 h 1347646"/>
                <a:gd name="connsiteX4" fmla="*/ 382 w 5311522"/>
                <a:gd name="connsiteY4" fmla="*/ 1347646 h 1347646"/>
                <a:gd name="connsiteX5" fmla="*/ 382 w 5311522"/>
                <a:gd name="connsiteY5" fmla="*/ 47691 h 1347646"/>
                <a:gd name="connsiteX0" fmla="*/ 382 w 5311522"/>
                <a:gd name="connsiteY0" fmla="*/ 49733 h 1349688"/>
                <a:gd name="connsiteX1" fmla="*/ 2751542 w 5311522"/>
                <a:gd name="connsiteY1" fmla="*/ 451261 h 1349688"/>
                <a:gd name="connsiteX2" fmla="*/ 5311522 w 5311522"/>
                <a:gd name="connsiteY2" fmla="*/ 21903 h 1349688"/>
                <a:gd name="connsiteX3" fmla="*/ 5311522 w 5311522"/>
                <a:gd name="connsiteY3" fmla="*/ 1349688 h 1349688"/>
                <a:gd name="connsiteX4" fmla="*/ 382 w 5311522"/>
                <a:gd name="connsiteY4" fmla="*/ 1349688 h 1349688"/>
                <a:gd name="connsiteX5" fmla="*/ 382 w 5311522"/>
                <a:gd name="connsiteY5" fmla="*/ 49733 h 1349688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56032 h 1355987"/>
                <a:gd name="connsiteX1" fmla="*/ 2751542 w 5311522"/>
                <a:gd name="connsiteY1" fmla="*/ 457560 h 1355987"/>
                <a:gd name="connsiteX2" fmla="*/ 5311522 w 5311522"/>
                <a:gd name="connsiteY2" fmla="*/ 28202 h 1355987"/>
                <a:gd name="connsiteX3" fmla="*/ 5311522 w 5311522"/>
                <a:gd name="connsiteY3" fmla="*/ 1355987 h 1355987"/>
                <a:gd name="connsiteX4" fmla="*/ 382 w 5311522"/>
                <a:gd name="connsiteY4" fmla="*/ 1355987 h 1355987"/>
                <a:gd name="connsiteX5" fmla="*/ 382 w 5311522"/>
                <a:gd name="connsiteY5" fmla="*/ 56032 h 1355987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751542 w 5311522"/>
                <a:gd name="connsiteY1" fmla="*/ 429358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27830 h 1327785"/>
                <a:gd name="connsiteX1" fmla="*/ 2835027 w 5311522"/>
                <a:gd name="connsiteY1" fmla="*/ 413455 h 1327785"/>
                <a:gd name="connsiteX2" fmla="*/ 5311522 w 5311522"/>
                <a:gd name="connsiteY2" fmla="*/ 0 h 1327785"/>
                <a:gd name="connsiteX3" fmla="*/ 5311522 w 5311522"/>
                <a:gd name="connsiteY3" fmla="*/ 1327785 h 1327785"/>
                <a:gd name="connsiteX4" fmla="*/ 382 w 5311522"/>
                <a:gd name="connsiteY4" fmla="*/ 1327785 h 1327785"/>
                <a:gd name="connsiteX5" fmla="*/ 382 w 5311522"/>
                <a:gd name="connsiteY5" fmla="*/ 27830 h 1327785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  <a:gd name="connsiteX0" fmla="*/ 382 w 5311522"/>
                <a:gd name="connsiteY0" fmla="*/ 35782 h 1335737"/>
                <a:gd name="connsiteX1" fmla="*/ 2835027 w 5311522"/>
                <a:gd name="connsiteY1" fmla="*/ 421407 h 1335737"/>
                <a:gd name="connsiteX2" fmla="*/ 5311522 w 5311522"/>
                <a:gd name="connsiteY2" fmla="*/ 0 h 1335737"/>
                <a:gd name="connsiteX3" fmla="*/ 5311522 w 5311522"/>
                <a:gd name="connsiteY3" fmla="*/ 1335737 h 1335737"/>
                <a:gd name="connsiteX4" fmla="*/ 382 w 5311522"/>
                <a:gd name="connsiteY4" fmla="*/ 1335737 h 1335737"/>
                <a:gd name="connsiteX5" fmla="*/ 382 w 5311522"/>
                <a:gd name="connsiteY5" fmla="*/ 35782 h 13357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11522" h="1335737">
                  <a:moveTo>
                    <a:pt x="382" y="35782"/>
                  </a:moveTo>
                  <a:cubicBezTo>
                    <a:pt x="994287" y="584449"/>
                    <a:pt x="1977666" y="590412"/>
                    <a:pt x="2835027" y="421407"/>
                  </a:cubicBezTo>
                  <a:cubicBezTo>
                    <a:pt x="3692388" y="252402"/>
                    <a:pt x="3983755" y="60347"/>
                    <a:pt x="5311522" y="0"/>
                  </a:cubicBezTo>
                  <a:lnTo>
                    <a:pt x="5311522" y="1335737"/>
                  </a:lnTo>
                  <a:lnTo>
                    <a:pt x="382" y="1335737"/>
                  </a:lnTo>
                  <a:cubicBezTo>
                    <a:pt x="1707" y="946151"/>
                    <a:pt x="-943" y="425368"/>
                    <a:pt x="382" y="35782"/>
                  </a:cubicBezTo>
                  <a:close/>
                </a:path>
              </a:pathLst>
            </a:custGeom>
            <a:solidFill>
              <a:srgbClr val="003274"/>
            </a:solidFill>
            <a:ln w="12700" cap="flat" cmpd="sng" algn="ctr">
              <a:solidFill>
                <a:srgbClr val="003F8A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id-ID" dirty="0"/>
            </a:p>
          </p:txBody>
        </p:sp>
      </p:grpSp>
      <p:pic>
        <p:nvPicPr>
          <p:cNvPr id="15" name="Picture 14" descr="A picture containing building, window, light&#10;&#10;Description automatically generated">
            <a:extLst>
              <a:ext uri="{FF2B5EF4-FFF2-40B4-BE49-F238E27FC236}">
                <a16:creationId xmlns:a16="http://schemas.microsoft.com/office/drawing/2014/main" id="{EBB368F6-385C-415A-A034-ADCC14FBE6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0296"/>
            <a:ext cx="1728192" cy="1373932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C429F60-405A-4555-B2AD-864A899A844E}"/>
              </a:ext>
            </a:extLst>
          </p:cNvPr>
          <p:cNvSpPr/>
          <p:nvPr/>
        </p:nvSpPr>
        <p:spPr>
          <a:xfrm>
            <a:off x="12183194" y="86212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db</a:t>
            </a:r>
            <a:endParaRPr lang="id-ID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921000" y="457200"/>
            <a:ext cx="10464800" cy="2438400"/>
          </a:xfrm>
        </p:spPr>
        <p:txBody>
          <a:bodyPr/>
          <a:lstStyle/>
          <a:p>
            <a:r>
              <a:rPr lang="id-ID" sz="4800" dirty="0">
                <a:latin typeface="Comic Sans MS" pitchFamily="66" charset="0"/>
              </a:rPr>
              <a:t>P</a:t>
            </a:r>
            <a:r>
              <a:rPr lang="en-US" sz="4800" dirty="0" err="1">
                <a:latin typeface="Comic Sans MS" pitchFamily="66" charset="0"/>
              </a:rPr>
              <a:t>erspectif</a:t>
            </a:r>
            <a:r>
              <a:rPr lang="en-US" sz="4800" dirty="0">
                <a:latin typeface="Comic Sans MS" pitchFamily="66" charset="0"/>
              </a:rPr>
              <a:t> </a:t>
            </a:r>
            <a:r>
              <a:rPr lang="en-US" sz="4800" dirty="0" err="1">
                <a:latin typeface="Comic Sans MS" pitchFamily="66" charset="0"/>
              </a:rPr>
              <a:t>Etiket</a:t>
            </a:r>
            <a:br>
              <a:rPr lang="id-ID" sz="4800" dirty="0">
                <a:latin typeface="Comic Sans MS" pitchFamily="66" charset="0"/>
              </a:rPr>
            </a:br>
            <a:br>
              <a:rPr lang="id-ID" sz="4800" dirty="0">
                <a:latin typeface="Comic Sans MS" pitchFamily="66" charset="0"/>
              </a:rPr>
            </a:br>
            <a:endParaRPr lang="id-ID" sz="480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37704" y="3940696"/>
            <a:ext cx="7776864" cy="2376259"/>
          </a:xfrm>
        </p:spPr>
        <p:txBody>
          <a:bodyPr/>
          <a:lstStyle/>
          <a:p>
            <a:r>
              <a:rPr lang="en-US" dirty="0" err="1">
                <a:latin typeface="Comic Sans MS" pitchFamily="66" charset="0"/>
              </a:rPr>
              <a:t>Situasional</a:t>
            </a:r>
            <a:r>
              <a:rPr lang="en-US" dirty="0">
                <a:latin typeface="Comic Sans MS" pitchFamily="66" charset="0"/>
              </a:rPr>
              <a:t>, dialogical. </a:t>
            </a:r>
            <a:r>
              <a:rPr lang="en-US" sz="2000" dirty="0">
                <a:latin typeface="Comic Sans MS" pitchFamily="66" charset="0"/>
              </a:rPr>
              <a:t>( Berkman &amp; Shumway, 2003),</a:t>
            </a:r>
            <a:endParaRPr lang="en-US" dirty="0">
              <a:latin typeface="Comic Sans MS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Masyarakat </a:t>
            </a:r>
            <a:r>
              <a:rPr lang="en-US" sz="2800" dirty="0" err="1">
                <a:latin typeface="Comic Sans MS" panose="030F0702030302020204" pitchFamily="66" charset="0"/>
              </a:rPr>
              <a:t>mempunya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perjanjian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tidak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tertulis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diantara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anggota</a:t>
            </a:r>
            <a:r>
              <a:rPr lang="en-US" sz="2800" dirty="0">
                <a:latin typeface="Comic Sans MS" panose="030F0702030302020204" pitchFamily="66" charset="0"/>
              </a:rPr>
              <a:t> </a:t>
            </a:r>
            <a:r>
              <a:rPr lang="en-US" sz="2800" dirty="0" err="1">
                <a:latin typeface="Comic Sans MS" panose="030F0702030302020204" pitchFamily="66" charset="0"/>
              </a:rPr>
              <a:t>masyarakatnya</a:t>
            </a:r>
            <a:r>
              <a:rPr lang="id-ID" sz="2800" dirty="0">
                <a:latin typeface="Comic Sans MS" panose="030F0702030302020204" pitchFamily="66" charset="0"/>
              </a:rPr>
              <a:t>,. </a:t>
            </a:r>
            <a:r>
              <a:rPr lang="id-ID" sz="2000" dirty="0">
                <a:latin typeface="Comic Sans MS" panose="030F0702030302020204" pitchFamily="66" charset="0"/>
              </a:rPr>
              <a:t>(Straubhaar, 2012</a:t>
            </a:r>
            <a:r>
              <a:rPr lang="id-ID" sz="2800" dirty="0">
                <a:latin typeface="Comic Sans MS" panose="030F0702030302020204" pitchFamily="66" charset="0"/>
              </a:rPr>
              <a:t>) </a:t>
            </a: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1397000" y="2743200"/>
            <a:ext cx="11353800" cy="0"/>
          </a:xfrm>
          <a:prstGeom prst="line">
            <a:avLst/>
          </a:prstGeom>
          <a:blipFill dpi="0" rotWithShape="0">
            <a:blip r:embed="rId2" cstate="print"/>
            <a:srcRect/>
            <a:tile tx="0" ty="0" sx="100000" sy="100000" flip="none" algn="tl"/>
          </a:blip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CA3E518C-DDEF-47EE-98EE-8C7A15CB489C}"/>
              </a:ext>
            </a:extLst>
          </p:cNvPr>
          <p:cNvSpPr/>
          <p:nvPr/>
        </p:nvSpPr>
        <p:spPr>
          <a:xfrm>
            <a:off x="12183194" y="86212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db</a:t>
            </a:r>
            <a:endParaRPr lang="id-ID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68514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5604">
              <a:srgbClr val="D1D1F0"/>
            </a:gs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B033E7E5-AE4C-4036-A684-BD79E4608685}"/>
              </a:ext>
            </a:extLst>
          </p:cNvPr>
          <p:cNvGrpSpPr/>
          <p:nvPr/>
        </p:nvGrpSpPr>
        <p:grpSpPr>
          <a:xfrm>
            <a:off x="5936302" y="2615994"/>
            <a:ext cx="3774527" cy="1696481"/>
            <a:chOff x="3892254" y="641"/>
            <a:chExt cx="1590451" cy="1590451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C70D112B-AF9E-4FF5-96B1-E37BA88C2CB2}"/>
                </a:ext>
              </a:extLst>
            </p:cNvPr>
            <p:cNvSpPr/>
            <p:nvPr/>
          </p:nvSpPr>
          <p:spPr>
            <a:xfrm>
              <a:off x="3892254" y="641"/>
              <a:ext cx="1590451" cy="1590451"/>
            </a:xfrm>
            <a:prstGeom prst="ellipse">
              <a:avLst/>
            </a:prstGeom>
            <a:solidFill>
              <a:srgbClr val="FF000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11" name="Oval 4">
              <a:extLst>
                <a:ext uri="{FF2B5EF4-FFF2-40B4-BE49-F238E27FC236}">
                  <a16:creationId xmlns:a16="http://schemas.microsoft.com/office/drawing/2014/main" id="{0E6D82BD-54F0-4D63-9B65-BA2F0AB7052E}"/>
                </a:ext>
              </a:extLst>
            </p:cNvPr>
            <p:cNvSpPr txBox="1"/>
            <p:nvPr/>
          </p:nvSpPr>
          <p:spPr>
            <a:xfrm>
              <a:off x="4125170" y="233557"/>
              <a:ext cx="1124619" cy="1124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3363" tIns="28448" rIns="93363" bIns="28448" numCol="1" spcCol="1270" anchor="ctr" anchorCtr="0">
              <a:noAutofit/>
            </a:bodyPr>
            <a:lstStyle/>
            <a:p>
              <a:pPr defTabSz="995711">
                <a:lnSpc>
                  <a:spcPct val="90000"/>
                </a:lnSpc>
                <a:spcAft>
                  <a:spcPct val="35000"/>
                </a:spcAft>
              </a:pPr>
              <a:r>
                <a:rPr lang="en-GB" sz="3413" b="1" dirty="0" err="1">
                  <a:latin typeface="Comic Sans MS" panose="030F0702030302020204" pitchFamily="66" charset="0"/>
                </a:rPr>
                <a:t>Sosial</a:t>
              </a:r>
              <a:endParaRPr lang="en-ID" sz="3413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D3A5638-5754-4B52-9C8E-39C0AD260003}"/>
              </a:ext>
            </a:extLst>
          </p:cNvPr>
          <p:cNvGrpSpPr/>
          <p:nvPr/>
        </p:nvGrpSpPr>
        <p:grpSpPr>
          <a:xfrm>
            <a:off x="2948964" y="2591328"/>
            <a:ext cx="3660192" cy="1696481"/>
            <a:chOff x="2619893" y="641"/>
            <a:chExt cx="1590451" cy="1590451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3FBDB6D-50C3-4890-B680-E3ABC5E92415}"/>
                </a:ext>
              </a:extLst>
            </p:cNvPr>
            <p:cNvSpPr/>
            <p:nvPr/>
          </p:nvSpPr>
          <p:spPr>
            <a:xfrm>
              <a:off x="2619893" y="641"/>
              <a:ext cx="1590451" cy="1590451"/>
            </a:xfrm>
            <a:prstGeom prst="ellipse">
              <a:avLst/>
            </a:prstGeom>
            <a:solidFill>
              <a:srgbClr val="00B050">
                <a:alpha val="5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8" name="Oval 4">
              <a:extLst>
                <a:ext uri="{FF2B5EF4-FFF2-40B4-BE49-F238E27FC236}">
                  <a16:creationId xmlns:a16="http://schemas.microsoft.com/office/drawing/2014/main" id="{330255A6-CA79-46C2-A010-F9251F2DD220}"/>
                </a:ext>
              </a:extLst>
            </p:cNvPr>
            <p:cNvSpPr txBox="1"/>
            <p:nvPr/>
          </p:nvSpPr>
          <p:spPr>
            <a:xfrm>
              <a:off x="2852809" y="233557"/>
              <a:ext cx="1124619" cy="1124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3363" tIns="28448" rIns="93363" bIns="28448" numCol="1" spcCol="1270" anchor="ctr" anchorCtr="0">
              <a:noAutofit/>
            </a:bodyPr>
            <a:lstStyle/>
            <a:p>
              <a:pPr defTabSz="995711">
                <a:lnSpc>
                  <a:spcPct val="90000"/>
                </a:lnSpc>
                <a:spcAft>
                  <a:spcPct val="35000"/>
                </a:spcAft>
              </a:pPr>
              <a:r>
                <a:rPr lang="en-GB" sz="3413" b="1" dirty="0">
                  <a:latin typeface="Comic Sans MS" panose="030F0702030302020204" pitchFamily="66" charset="0"/>
                </a:rPr>
                <a:t>Personal</a:t>
              </a:r>
              <a:endParaRPr lang="en-ID" sz="3413" b="1" dirty="0">
                <a:latin typeface="Comic Sans MS" panose="030F0702030302020204" pitchFamily="66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CE5E740-5BF0-45E8-98FA-49321692F52F}"/>
              </a:ext>
            </a:extLst>
          </p:cNvPr>
          <p:cNvGrpSpPr/>
          <p:nvPr/>
        </p:nvGrpSpPr>
        <p:grpSpPr>
          <a:xfrm>
            <a:off x="2379452" y="5306359"/>
            <a:ext cx="5045108" cy="1696481"/>
            <a:chOff x="2619893" y="641"/>
            <a:chExt cx="1590451" cy="1590451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42CF6E3D-0EA7-4DB4-8B05-C55AB205C5C9}"/>
                </a:ext>
              </a:extLst>
            </p:cNvPr>
            <p:cNvSpPr/>
            <p:nvPr/>
          </p:nvSpPr>
          <p:spPr>
            <a:xfrm>
              <a:off x="2619893" y="641"/>
              <a:ext cx="1590451" cy="159045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4" name="Oval 4">
              <a:extLst>
                <a:ext uri="{FF2B5EF4-FFF2-40B4-BE49-F238E27FC236}">
                  <a16:creationId xmlns:a16="http://schemas.microsoft.com/office/drawing/2014/main" id="{FC9F9C46-D198-43A1-8431-80761ED845FA}"/>
                </a:ext>
              </a:extLst>
            </p:cNvPr>
            <p:cNvSpPr txBox="1"/>
            <p:nvPr/>
          </p:nvSpPr>
          <p:spPr>
            <a:xfrm>
              <a:off x="2852809" y="233557"/>
              <a:ext cx="1124619" cy="1124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3363" tIns="36576" rIns="93363" bIns="36576" numCol="1" spcCol="1270" anchor="ctr" anchorCtr="0">
              <a:noAutofit/>
            </a:bodyPr>
            <a:lstStyle/>
            <a:p>
              <a:pPr defTabSz="1280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3413" b="1" dirty="0" err="1">
                  <a:latin typeface="Comic Sans MS" panose="030F0702030302020204" pitchFamily="66" charset="0"/>
                </a:rPr>
                <a:t>FtF</a:t>
              </a:r>
              <a:endParaRPr lang="en-ID" sz="3413" b="1" dirty="0">
                <a:latin typeface="Comic Sans MS" panose="030F0702030302020204" pitchFamily="66" charset="0"/>
              </a:endParaRPr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E6AFF2A-CCC8-4328-8910-B6D598A30F3E}"/>
              </a:ext>
            </a:extLst>
          </p:cNvPr>
          <p:cNvCxnSpPr/>
          <p:nvPr/>
        </p:nvCxnSpPr>
        <p:spPr>
          <a:xfrm>
            <a:off x="5916118" y="4129291"/>
            <a:ext cx="0" cy="591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4E9C941-2E72-4753-840E-0312CA44E2F1}"/>
              </a:ext>
            </a:extLst>
          </p:cNvPr>
          <p:cNvCxnSpPr/>
          <p:nvPr/>
        </p:nvCxnSpPr>
        <p:spPr>
          <a:xfrm>
            <a:off x="6078678" y="4291851"/>
            <a:ext cx="0" cy="591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BFDA063-B470-46C7-BFBB-8BAEC7189759}"/>
              </a:ext>
            </a:extLst>
          </p:cNvPr>
          <p:cNvCxnSpPr/>
          <p:nvPr/>
        </p:nvCxnSpPr>
        <p:spPr>
          <a:xfrm>
            <a:off x="6241238" y="4118635"/>
            <a:ext cx="0" cy="591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0BC2826C-ED9C-4200-BEA0-D019422D636A}"/>
              </a:ext>
            </a:extLst>
          </p:cNvPr>
          <p:cNvCxnSpPr/>
          <p:nvPr/>
        </p:nvCxnSpPr>
        <p:spPr>
          <a:xfrm>
            <a:off x="6403798" y="4313168"/>
            <a:ext cx="0" cy="591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id="{E628C443-8F50-47B9-AC3E-A750A6CD2BFF}"/>
              </a:ext>
            </a:extLst>
          </p:cNvPr>
          <p:cNvCxnSpPr/>
          <p:nvPr/>
        </p:nvCxnSpPr>
        <p:spPr>
          <a:xfrm>
            <a:off x="6566358" y="4107977"/>
            <a:ext cx="0" cy="591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2D70D51-B678-413D-9FC2-7BEAA3357E33}"/>
              </a:ext>
            </a:extLst>
          </p:cNvPr>
          <p:cNvCxnSpPr>
            <a:cxnSpLocks/>
          </p:cNvCxnSpPr>
          <p:nvPr/>
        </p:nvCxnSpPr>
        <p:spPr>
          <a:xfrm>
            <a:off x="6728918" y="4302517"/>
            <a:ext cx="0" cy="591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6A008FF-AAAD-4FE9-AE73-C9605FFE2B57}"/>
              </a:ext>
            </a:extLst>
          </p:cNvPr>
          <p:cNvCxnSpPr/>
          <p:nvPr/>
        </p:nvCxnSpPr>
        <p:spPr>
          <a:xfrm>
            <a:off x="6891478" y="4113310"/>
            <a:ext cx="0" cy="591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FABC066A-2338-406F-AB7A-1179EBECB158}"/>
              </a:ext>
            </a:extLst>
          </p:cNvPr>
          <p:cNvCxnSpPr/>
          <p:nvPr/>
        </p:nvCxnSpPr>
        <p:spPr>
          <a:xfrm>
            <a:off x="7054038" y="4307842"/>
            <a:ext cx="0" cy="59161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F24F3A3A-28D4-471D-AE28-3CB4C4EC0199}"/>
              </a:ext>
            </a:extLst>
          </p:cNvPr>
          <p:cNvCxnSpPr/>
          <p:nvPr/>
        </p:nvCxnSpPr>
        <p:spPr>
          <a:xfrm>
            <a:off x="7216599" y="4134624"/>
            <a:ext cx="0" cy="59161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Rectangle 179">
            <a:extLst>
              <a:ext uri="{FF2B5EF4-FFF2-40B4-BE49-F238E27FC236}">
                <a16:creationId xmlns:a16="http://schemas.microsoft.com/office/drawing/2014/main" id="{2C973042-742A-4314-B125-6F44DF0261E1}"/>
              </a:ext>
            </a:extLst>
          </p:cNvPr>
          <p:cNvSpPr/>
          <p:nvPr/>
        </p:nvSpPr>
        <p:spPr>
          <a:xfrm>
            <a:off x="5031463" y="834740"/>
            <a:ext cx="4786193" cy="656890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987" b="1" dirty="0">
                <a:solidFill>
                  <a:schemeClr val="tx1"/>
                </a:solidFill>
                <a:latin typeface="Comic Sans MS" panose="030F0702030302020204" pitchFamily="66" charset="0"/>
              </a:rPr>
              <a:t>Netiquette</a:t>
            </a:r>
            <a:endParaRPr lang="en-ID" sz="4480" b="1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 descr="A picture containing window, drawing, light&#10;&#10;Description automatically generated">
            <a:extLst>
              <a:ext uri="{FF2B5EF4-FFF2-40B4-BE49-F238E27FC236}">
                <a16:creationId xmlns:a16="http://schemas.microsoft.com/office/drawing/2014/main" id="{34F4C27F-2743-4E36-BA3A-C0436DFEB9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0053" y="1883561"/>
            <a:ext cx="2084266" cy="2513508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6DA425A7-027A-47C1-9A6C-177F0D55508A}"/>
              </a:ext>
            </a:extLst>
          </p:cNvPr>
          <p:cNvGrpSpPr/>
          <p:nvPr/>
        </p:nvGrpSpPr>
        <p:grpSpPr>
          <a:xfrm>
            <a:off x="6136003" y="5314444"/>
            <a:ext cx="4747940" cy="1696481"/>
            <a:chOff x="2619893" y="641"/>
            <a:chExt cx="1590451" cy="159045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4DE145A3-DB38-4B1B-A21C-6D906DD01DE3}"/>
                </a:ext>
              </a:extLst>
            </p:cNvPr>
            <p:cNvSpPr/>
            <p:nvPr/>
          </p:nvSpPr>
          <p:spPr>
            <a:xfrm>
              <a:off x="2619893" y="641"/>
              <a:ext cx="1590451" cy="1590451"/>
            </a:xfrm>
            <a:prstGeom prst="ellipse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</p:sp>
        <p:sp>
          <p:nvSpPr>
            <p:cNvPr id="27" name="Oval 4">
              <a:extLst>
                <a:ext uri="{FF2B5EF4-FFF2-40B4-BE49-F238E27FC236}">
                  <a16:creationId xmlns:a16="http://schemas.microsoft.com/office/drawing/2014/main" id="{A89E2F37-E2F9-4D9D-BF90-40D551C04A33}"/>
                </a:ext>
              </a:extLst>
            </p:cNvPr>
            <p:cNvSpPr txBox="1"/>
            <p:nvPr/>
          </p:nvSpPr>
          <p:spPr>
            <a:xfrm>
              <a:off x="2886171" y="233556"/>
              <a:ext cx="1124619" cy="11246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spcFirstLastPara="0" vert="horz" wrap="square" lIns="93363" tIns="36576" rIns="93363" bIns="36576" numCol="1" spcCol="1270" anchor="ctr" anchorCtr="0">
              <a:noAutofit/>
            </a:bodyPr>
            <a:lstStyle/>
            <a:p>
              <a:pPr defTabSz="1280200">
                <a:lnSpc>
                  <a:spcPct val="90000"/>
                </a:lnSpc>
                <a:spcAft>
                  <a:spcPct val="35000"/>
                </a:spcAft>
              </a:pPr>
              <a:r>
                <a:rPr lang="en-GB" sz="3413" b="1" dirty="0">
                  <a:latin typeface="Comic Sans MS" panose="030F0702030302020204" pitchFamily="66" charset="0"/>
                </a:rPr>
                <a:t>Virtual</a:t>
              </a:r>
              <a:endParaRPr lang="en-ID" sz="3413" b="1" dirty="0">
                <a:latin typeface="Comic Sans MS" panose="030F0702030302020204" pitchFamily="66" charset="0"/>
              </a:endParaRPr>
            </a:p>
          </p:txBody>
        </p:sp>
      </p:grp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B2826E6-ACDE-4FC8-8846-70F7FCE1F1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0594" y="1994329"/>
            <a:ext cx="3733237" cy="2903599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0B5A9B-EE0D-4E30-8592-8F379757A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48" y="5146671"/>
            <a:ext cx="3107563" cy="1983868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3" name="Picture 12" descr="A picture containing room, refrigerator&#10;&#10;Description automatically generated">
            <a:extLst>
              <a:ext uri="{FF2B5EF4-FFF2-40B4-BE49-F238E27FC236}">
                <a16:creationId xmlns:a16="http://schemas.microsoft.com/office/drawing/2014/main" id="{4AB3AA8E-C894-4E39-8C44-EF3AD86634D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247" y="5009003"/>
            <a:ext cx="3813961" cy="2291192"/>
          </a:xfrm>
          <a:prstGeom prst="rect">
            <a:avLst/>
          </a:prstGeom>
          <a:pattFill prst="pct60">
            <a:fgClr>
              <a:schemeClr val="accent1"/>
            </a:fgClr>
            <a:bgClr>
              <a:schemeClr val="accent5">
                <a:lumMod val="90000"/>
              </a:schemeClr>
            </a:bgClr>
          </a:pattFill>
          <a:effectLst>
            <a:softEdge rad="317500"/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1E1B164-7CCF-4EF8-9C2A-750909D57CDC}"/>
              </a:ext>
            </a:extLst>
          </p:cNvPr>
          <p:cNvSpPr txBox="1"/>
          <p:nvPr/>
        </p:nvSpPr>
        <p:spPr>
          <a:xfrm>
            <a:off x="4532198" y="4587750"/>
            <a:ext cx="43070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9900"/>
                </a:solidFill>
                <a:latin typeface="Comic Sans MS" panose="030F0702030302020204" pitchFamily="66" charset="0"/>
              </a:rPr>
              <a:t>Kepercayaan</a:t>
            </a:r>
            <a:r>
              <a:rPr 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solidFill>
                  <a:srgbClr val="009900"/>
                </a:solidFill>
                <a:latin typeface="Comic Sans MS" panose="030F0702030302020204" pitchFamily="66" charset="0"/>
              </a:rPr>
              <a:t>value,norma</a:t>
            </a:r>
            <a:r>
              <a:rPr 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(</a:t>
            </a:r>
            <a:r>
              <a:rPr lang="en-US" sz="2400" b="1" dirty="0" err="1">
                <a:solidFill>
                  <a:srgbClr val="009900"/>
                </a:solidFill>
                <a:latin typeface="Comic Sans MS" panose="030F0702030302020204" pitchFamily="66" charset="0"/>
              </a:rPr>
              <a:t>budaya</a:t>
            </a:r>
            <a:r>
              <a:rPr lang="en-US" sz="24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dan spiritual)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5DFC983-F065-4F6B-9A84-2F2EFF605033}"/>
              </a:ext>
            </a:extLst>
          </p:cNvPr>
          <p:cNvSpPr/>
          <p:nvPr/>
        </p:nvSpPr>
        <p:spPr>
          <a:xfrm>
            <a:off x="12183194" y="86212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db</a:t>
            </a:r>
            <a:endParaRPr lang="id-ID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836371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" accel="40000" decel="4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1" accel="40000" decel="4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4531E-6 -0.09798 L 3.94531E-6 0.15202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9 -0.04199 L 0.0039 0.1027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7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22 -0.09798 L 0.00122 0.15202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5 -0.04183 L 0.00525 0.10287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7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88 -0.09245 L -0.00488 0.15755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97 -0.03157 L 0.00097 0.1131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7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49 -0.09799 L -0.00049 0.1520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0156E-6 -0.03158 L 1.60156E-6 0.11311 " pathEditMode="relative" rAng="0" ptsTypes="AA">
                                      <p:cBhvr>
                                        <p:cTn id="4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227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4062E-6 -0.09066 L -1.64062E-6 0.15934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2500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479988D-528B-4B69-BFCF-D37220135B4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32" y="1917416"/>
            <a:ext cx="12988936" cy="59187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248AB7-F4DE-4DCC-960C-7E71248FCF3A}"/>
              </a:ext>
            </a:extLst>
          </p:cNvPr>
          <p:cNvSpPr txBox="1"/>
          <p:nvPr/>
        </p:nvSpPr>
        <p:spPr>
          <a:xfrm>
            <a:off x="10011362" y="8981256"/>
            <a:ext cx="30195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omic Sans MS" panose="030F0702030302020204" pitchFamily="66" charset="0"/>
              </a:rPr>
              <a:t>Modified from MDPI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41E9335E-F4B5-460A-896F-3EFF4882A4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160" y="1636440"/>
            <a:ext cx="5238750" cy="676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41419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4B97A2-ACA3-4486-A00E-8E4E07451B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3968" y="738206"/>
            <a:ext cx="10464800" cy="2438400"/>
          </a:xfrm>
        </p:spPr>
        <p:txBody>
          <a:bodyPr/>
          <a:lstStyle/>
          <a:p>
            <a:r>
              <a:rPr lang="en-US" sz="4800" b="1" dirty="0" err="1">
                <a:latin typeface="Comic Sans MS" pitchFamily="66" charset="0"/>
              </a:rPr>
              <a:t>Interaksi</a:t>
            </a:r>
            <a:r>
              <a:rPr lang="en-US" sz="4800" b="1" dirty="0">
                <a:latin typeface="Comic Sans MS" pitchFamily="66" charset="0"/>
              </a:rPr>
              <a:t> </a:t>
            </a:r>
            <a:r>
              <a:rPr lang="en-US" sz="4800" b="1" dirty="0" err="1">
                <a:latin typeface="Comic Sans MS" pitchFamily="66" charset="0"/>
              </a:rPr>
              <a:t>melalui</a:t>
            </a:r>
            <a:r>
              <a:rPr lang="en-US" sz="4800" b="1" dirty="0">
                <a:latin typeface="Comic Sans MS" pitchFamily="66" charset="0"/>
              </a:rPr>
              <a:t> internet</a:t>
            </a:r>
            <a:br>
              <a:rPr lang="id-ID" b="1" dirty="0">
                <a:latin typeface="Comic Sans MS" pitchFamily="66" charset="0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32CC2-4015-43A8-97CC-C390DA645D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736" y="3642792"/>
            <a:ext cx="6600552" cy="3836392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Social Presence Theory</a:t>
            </a:r>
            <a:r>
              <a:rPr lang="en-US" sz="2000" dirty="0">
                <a:latin typeface="Comic Sans MS" panose="030F0702030302020204" pitchFamily="66" charset="0"/>
              </a:rPr>
              <a:t>, (</a:t>
            </a:r>
            <a:r>
              <a:rPr lang="en-US" sz="2000" dirty="0" err="1">
                <a:latin typeface="Comic Sans MS" panose="030F0702030302020204" pitchFamily="66" charset="0"/>
              </a:rPr>
              <a:t>Short,Williams</a:t>
            </a:r>
            <a:r>
              <a:rPr lang="en-US" sz="2000" dirty="0">
                <a:latin typeface="Comic Sans MS" panose="030F0702030302020204" pitchFamily="66" charset="0"/>
              </a:rPr>
              <a:t> &amp; Christie,1976)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Social Context Cues Theory</a:t>
            </a:r>
            <a:r>
              <a:rPr lang="en-US" sz="2000" dirty="0">
                <a:latin typeface="Comic Sans MS" panose="030F0702030302020204" pitchFamily="66" charset="0"/>
              </a:rPr>
              <a:t>, (Wood and Smith, 2005). 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Comic Sans MS" pitchFamily="66" charset="0"/>
              </a:rPr>
              <a:t>Hyper-personal </a:t>
            </a:r>
            <a:r>
              <a:rPr lang="id-ID" sz="2000" dirty="0">
                <a:latin typeface="Comic Sans MS" pitchFamily="66" charset="0"/>
              </a:rPr>
              <a:t>(Joinson,2004 in Usita,2010)</a:t>
            </a:r>
            <a:endParaRPr lang="en-US" sz="2000" dirty="0">
              <a:latin typeface="Comic Sans MS" pitchFamily="66" charset="0"/>
            </a:endParaRP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Media Richness Model</a:t>
            </a:r>
            <a:r>
              <a:rPr lang="en-US" sz="2000" dirty="0">
                <a:latin typeface="Comic Sans MS" panose="030F0702030302020204" pitchFamily="66" charset="0"/>
              </a:rPr>
              <a:t>, (Thurlow, 2007), </a:t>
            </a:r>
          </a:p>
          <a:p>
            <a:pPr>
              <a:spcBef>
                <a:spcPts val="1200"/>
              </a:spcBef>
            </a:pPr>
            <a:r>
              <a:rPr lang="en-US" sz="2000" b="1" dirty="0">
                <a:latin typeface="Comic Sans MS" panose="030F0702030302020204" pitchFamily="66" charset="0"/>
              </a:rPr>
              <a:t>Reduce Social Cues</a:t>
            </a:r>
            <a:r>
              <a:rPr lang="en-US" sz="2000" dirty="0">
                <a:latin typeface="Comic Sans MS" panose="030F0702030302020204" pitchFamily="66" charset="0"/>
              </a:rPr>
              <a:t>, (Thurlow , 2005</a:t>
            </a:r>
          </a:p>
          <a:p>
            <a:endParaRPr lang="en-US" sz="1800" dirty="0">
              <a:latin typeface="Comic Sans MS" panose="030F0702030302020204" pitchFamily="66" charset="0"/>
            </a:endParaRPr>
          </a:p>
          <a:p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B25365-80B5-4E92-AC4A-3AF1A29889AF}"/>
              </a:ext>
            </a:extLst>
          </p:cNvPr>
          <p:cNvSpPr txBox="1">
            <a:spLocks/>
          </p:cNvSpPr>
          <p:nvPr/>
        </p:nvSpPr>
        <p:spPr bwMode="auto">
          <a:xfrm>
            <a:off x="8319323" y="3436640"/>
            <a:ext cx="4656336" cy="441245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760413" indent="-493713" algn="l" rtl="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"/>
              </a:defRPr>
            </a:lvl1pPr>
            <a:lvl2pPr marL="1204913" indent="-493713" algn="l" rtl="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"/>
              </a:defRPr>
            </a:lvl2pPr>
            <a:lvl3pPr marL="1649413" indent="-493713" algn="l" rtl="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"/>
              </a:defRPr>
            </a:lvl3pPr>
            <a:lvl4pPr marL="2093913" indent="-493713" algn="l" rtl="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"/>
              </a:defRPr>
            </a:lvl4pPr>
            <a:lvl5pPr marL="2538413" indent="-493713" algn="l" rtl="0" eaLnBrk="0" fontAlgn="base" hangingPunct="0">
              <a:spcBef>
                <a:spcPts val="3800"/>
              </a:spcBef>
              <a:spcAft>
                <a:spcPct val="0"/>
              </a:spcAft>
              <a:buSzPct val="171000"/>
              <a:buFont typeface="Gill Sans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ヒラギノ角ゴ ProN W3"/>
                <a:sym typeface="Gill Sans"/>
              </a:defRPr>
            </a:lvl5pPr>
            <a:lvl6pPr marL="2995613" indent="-493713" algn="l" rtl="0" fontAlgn="base">
              <a:spcBef>
                <a:spcPts val="3800"/>
              </a:spcBef>
              <a:spcAft>
                <a:spcPct val="0"/>
              </a:spcAft>
              <a:buSzPct val="171000"/>
              <a:buFont typeface="Gill Sans" pitchFamily="32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sym typeface="Gill Sans" pitchFamily="32" charset="0"/>
              </a:defRPr>
            </a:lvl6pPr>
            <a:lvl7pPr marL="3452813" indent="-493713" algn="l" rtl="0" fontAlgn="base">
              <a:spcBef>
                <a:spcPts val="3800"/>
              </a:spcBef>
              <a:spcAft>
                <a:spcPct val="0"/>
              </a:spcAft>
              <a:buSzPct val="171000"/>
              <a:buFont typeface="Gill Sans" pitchFamily="32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sym typeface="Gill Sans" pitchFamily="32" charset="0"/>
              </a:defRPr>
            </a:lvl7pPr>
            <a:lvl8pPr marL="3910013" indent="-493713" algn="l" rtl="0" fontAlgn="base">
              <a:spcBef>
                <a:spcPts val="3800"/>
              </a:spcBef>
              <a:spcAft>
                <a:spcPct val="0"/>
              </a:spcAft>
              <a:buSzPct val="171000"/>
              <a:buFont typeface="Gill Sans" pitchFamily="32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sym typeface="Gill Sans" pitchFamily="32" charset="0"/>
              </a:defRPr>
            </a:lvl8pPr>
            <a:lvl9pPr marL="4367213" indent="-493713" algn="l" rtl="0" fontAlgn="base">
              <a:spcBef>
                <a:spcPts val="3800"/>
              </a:spcBef>
              <a:spcAft>
                <a:spcPct val="0"/>
              </a:spcAft>
              <a:buSzPct val="171000"/>
              <a:buFont typeface="Gill Sans" pitchFamily="32" charset="0"/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sym typeface="Gill Sans" pitchFamily="32" charset="0"/>
              </a:defRPr>
            </a:lvl9pPr>
          </a:lstStyle>
          <a:p>
            <a:pPr marL="640080">
              <a:spcBef>
                <a:spcPts val="600"/>
              </a:spcBef>
            </a:pPr>
            <a:r>
              <a:rPr lang="en-US" sz="2800" kern="0" dirty="0">
                <a:latin typeface="Comic Sans MS" pitchFamily="66" charset="0"/>
              </a:rPr>
              <a:t>Synchronous/</a:t>
            </a:r>
            <a:r>
              <a:rPr lang="en-US" sz="2800" kern="0" dirty="0" err="1">
                <a:latin typeface="Comic Sans MS" pitchFamily="66" charset="0"/>
              </a:rPr>
              <a:t>unsynchronous</a:t>
            </a:r>
            <a:r>
              <a:rPr lang="en-US" sz="2800" kern="0" dirty="0">
                <a:latin typeface="Comic Sans MS" pitchFamily="66" charset="0"/>
              </a:rPr>
              <a:t> </a:t>
            </a:r>
            <a:endParaRPr lang="id-ID" sz="2800" kern="0" dirty="0">
              <a:latin typeface="Comic Sans MS" pitchFamily="66" charset="0"/>
            </a:endParaRPr>
          </a:p>
          <a:p>
            <a:pPr marL="640080">
              <a:spcBef>
                <a:spcPts val="600"/>
              </a:spcBef>
            </a:pPr>
            <a:r>
              <a:rPr lang="en-US" sz="2800" kern="0" dirty="0">
                <a:latin typeface="Comic Sans MS" pitchFamily="66" charset="0"/>
              </a:rPr>
              <a:t>lack of feedback </a:t>
            </a:r>
            <a:r>
              <a:rPr lang="id-ID" sz="2800" kern="0" dirty="0">
                <a:latin typeface="Comic Sans MS" pitchFamily="66" charset="0"/>
              </a:rPr>
              <a:t>, </a:t>
            </a:r>
          </a:p>
          <a:p>
            <a:pPr marL="640080">
              <a:spcBef>
                <a:spcPts val="600"/>
              </a:spcBef>
            </a:pPr>
            <a:r>
              <a:rPr lang="id-ID" sz="2800" kern="0" dirty="0">
                <a:latin typeface="Comic Sans MS" pitchFamily="66" charset="0"/>
              </a:rPr>
              <a:t>weakneses the  </a:t>
            </a:r>
            <a:r>
              <a:rPr lang="en-US" sz="2800" kern="0" dirty="0">
                <a:latin typeface="Comic Sans MS" pitchFamily="66" charset="0"/>
              </a:rPr>
              <a:t>process</a:t>
            </a:r>
            <a:r>
              <a:rPr lang="id-ID" sz="2800" kern="0" dirty="0">
                <a:latin typeface="Comic Sans MS" pitchFamily="66" charset="0"/>
              </a:rPr>
              <a:t> of</a:t>
            </a:r>
            <a:r>
              <a:rPr lang="en-US" sz="2800" kern="0" dirty="0">
                <a:latin typeface="Comic Sans MS" pitchFamily="66" charset="0"/>
              </a:rPr>
              <a:t> dramaturgy </a:t>
            </a:r>
            <a:r>
              <a:rPr lang="id-ID" sz="2800" kern="0" dirty="0">
                <a:latin typeface="Comic Sans MS" pitchFamily="66" charset="0"/>
              </a:rPr>
              <a:t>, </a:t>
            </a:r>
            <a:r>
              <a:rPr lang="en-US" sz="2800" kern="0" dirty="0">
                <a:latin typeface="Comic Sans MS" pitchFamily="66" charset="0"/>
              </a:rPr>
              <a:t> </a:t>
            </a:r>
            <a:endParaRPr lang="id-ID" sz="2800" kern="0" dirty="0">
              <a:latin typeface="Comic Sans MS" pitchFamily="66" charset="0"/>
            </a:endParaRPr>
          </a:p>
          <a:p>
            <a:pPr marL="640080">
              <a:spcBef>
                <a:spcPts val="600"/>
              </a:spcBef>
            </a:pPr>
            <a:r>
              <a:rPr lang="en-US" sz="2800" kern="0" dirty="0">
                <a:latin typeface="Comic Sans MS" pitchFamily="66" charset="0"/>
              </a:rPr>
              <a:t>minimum social signs </a:t>
            </a:r>
            <a:r>
              <a:rPr lang="id-ID" sz="2800" kern="0" dirty="0">
                <a:latin typeface="Comic Sans MS" pitchFamily="66" charset="0"/>
              </a:rPr>
              <a:t>and sometimes </a:t>
            </a:r>
            <a:r>
              <a:rPr lang="en-US" sz="2800" kern="0" dirty="0">
                <a:latin typeface="Comic Sans MS" pitchFamily="66" charset="0"/>
              </a:rPr>
              <a:t>anonymity</a:t>
            </a:r>
            <a:r>
              <a:rPr lang="id-ID" sz="2800" kern="0" dirty="0">
                <a:latin typeface="Comic Sans MS" pitchFamily="66" charset="0"/>
              </a:rPr>
              <a:t> of sender</a:t>
            </a:r>
            <a:r>
              <a:rPr lang="en-US" sz="2800" kern="0" dirty="0">
                <a:latin typeface="Comic Sans MS" pitchFamily="66" charset="0"/>
              </a:rPr>
              <a:t>.</a:t>
            </a:r>
            <a:r>
              <a:rPr lang="id-ID" sz="2000" kern="0" dirty="0">
                <a:latin typeface="Comic Sans MS" pitchFamily="66" charset="0"/>
              </a:rPr>
              <a:t>(Kiesler,1984</a:t>
            </a:r>
            <a:r>
              <a:rPr lang="id-ID" sz="2400" kern="0" dirty="0">
                <a:latin typeface="Comic Sans MS" pitchFamily="66" charset="0"/>
              </a:rPr>
              <a:t>).</a:t>
            </a:r>
            <a:endParaRPr lang="id-ID" kern="0" dirty="0">
              <a:latin typeface="Comic Sans MS" pitchFamily="66" charset="0"/>
            </a:endParaRP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BF62FF2-910C-4F5D-AD48-9300F896CDEC}"/>
              </a:ext>
            </a:extLst>
          </p:cNvPr>
          <p:cNvSpPr/>
          <p:nvPr/>
        </p:nvSpPr>
        <p:spPr bwMode="auto">
          <a:xfrm>
            <a:off x="525736" y="2212504"/>
            <a:ext cx="7920880" cy="5760640"/>
          </a:xfrm>
          <a:prstGeom prst="rightArrow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pitchFamily="32" charset="0"/>
              <a:ea typeface="ヒラギノ角ゴ ProN W3" pitchFamily="32" charset="-128"/>
              <a:sym typeface="Gill Sans" pitchFamily="3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C83FF4E-4421-49F9-A4F4-5501D3095BBA}"/>
              </a:ext>
            </a:extLst>
          </p:cNvPr>
          <p:cNvSpPr/>
          <p:nvPr/>
        </p:nvSpPr>
        <p:spPr>
          <a:xfrm>
            <a:off x="12183194" y="8621216"/>
            <a:ext cx="55656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  <a:latin typeface="Angsana New" panose="02020603050405020304" pitchFamily="18" charset="-34"/>
                <a:cs typeface="Angsana New" panose="02020603050405020304" pitchFamily="18" charset="-34"/>
              </a:rPr>
              <a:t>db</a:t>
            </a:r>
            <a:endParaRPr lang="id-ID" sz="4400" dirty="0">
              <a:solidFill>
                <a:schemeClr val="bg1"/>
              </a:solidFill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28902655"/>
      </p:ext>
    </p:extLst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itle &amp; Subtitle">
  <a:themeElements>
    <a:clrScheme name="Title &amp; Subtitl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Subtitle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Title &amp; Bullets - Left">
  <a:themeElements>
    <a:clrScheme name="Title &amp; Bullets - Lef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Title - Center">
  <a:themeElements>
    <a:clrScheme name="Title - Cente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Right">
  <a:themeElements>
    <a:clrScheme name="Title &amp; Bullets - Righ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Title, Bullets &amp; Photo">
  <a:themeElements>
    <a:clrScheme name="Title, Bullets &amp; Phot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itle &amp; Bullets">
  <a:themeElements>
    <a:clrScheme name="Title &amp; 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itle &amp; Bullets - 2 Column">
  <a:themeElements>
    <a:clrScheme name="Title &amp; Bullets - 2 Colum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Bullets">
  <a:themeElements>
    <a:clrScheme name="Bullet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Horizontal">
  <a:themeElements>
    <a:clrScheme name="Photo - Horizont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Horizontal Reflection">
  <a:themeElements>
    <a:clrScheme name="Photo - Horizont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 Reflectio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Photo - Horizont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hoto - Vertical">
  <a:themeElements>
    <a:clrScheme name="Photo - Vertical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Vertical Reflection">
  <a:themeElements>
    <a:clrScheme name="Photo - Vertical Reflec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 Reflection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Photo - Vertical Reflec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- Top">
  <a:themeElements>
    <a:clrScheme name="Title - Top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Top">
      <a:majorFont>
        <a:latin typeface="Gill Sans"/>
        <a:ea typeface="ヒラギノ角ゴ ProN W3"/>
        <a:cs typeface=""/>
      </a:majorFont>
      <a:minorFont>
        <a:latin typeface="Gill Sans"/>
        <a:ea typeface="ヒラギノ角ゴ ProN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Gill Sans" pitchFamily="32" charset="0"/>
            <a:ea typeface="ヒラギノ角ゴ ProN W3" pitchFamily="32" charset="-128"/>
            <a:sym typeface="Gill Sans" pitchFamily="32" charset="0"/>
          </a:defRPr>
        </a:defPPr>
      </a:lstStyle>
    </a:lnDef>
  </a:objectDefaults>
  <a:extraClrSchemeLst>
    <a:extraClrScheme>
      <a:clrScheme name="Title - To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2391</TotalTime>
  <Pages>0</Pages>
  <Words>375</Words>
  <Characters>0</Characters>
  <Application>Microsoft Office PowerPoint</Application>
  <PresentationFormat>Custom</PresentationFormat>
  <Lines>0</Lines>
  <Paragraphs>72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14</vt:i4>
      </vt:variant>
      <vt:variant>
        <vt:lpstr>Slide Titles</vt:lpstr>
      </vt:variant>
      <vt:variant>
        <vt:i4>14</vt:i4>
      </vt:variant>
    </vt:vector>
  </HeadingPairs>
  <TitlesOfParts>
    <vt:vector size="33" baseType="lpstr">
      <vt:lpstr>Gill Sans</vt:lpstr>
      <vt:lpstr>Angsana New</vt:lpstr>
      <vt:lpstr>Calibri</vt:lpstr>
      <vt:lpstr>Comic Sans MS</vt:lpstr>
      <vt:lpstr>Footlight MT Light</vt:lpstr>
      <vt:lpstr>Title &amp; Subtitle</vt:lpstr>
      <vt:lpstr>Title &amp; Bullets</vt:lpstr>
      <vt:lpstr>Title &amp; Bullets - 2 Column</vt:lpstr>
      <vt:lpstr>Bullets</vt:lpstr>
      <vt:lpstr>Photo - Horizontal</vt:lpstr>
      <vt:lpstr>Photo - Horizontal Reflection</vt:lpstr>
      <vt:lpstr>Photo - Vertical</vt:lpstr>
      <vt:lpstr>Photo - Vertical Reflection</vt:lpstr>
      <vt:lpstr>Title - Top</vt:lpstr>
      <vt:lpstr>Blank</vt:lpstr>
      <vt:lpstr>Title &amp; Bullets - Left</vt:lpstr>
      <vt:lpstr>Title - Center</vt:lpstr>
      <vt:lpstr>Title &amp; Bullets - Right</vt:lpstr>
      <vt:lpstr>Title, Bullets &amp; Photo</vt:lpstr>
      <vt:lpstr>PowerPoint Presentation</vt:lpstr>
      <vt:lpstr>PowerPoint Presentation</vt:lpstr>
      <vt:lpstr>Netiquette</vt:lpstr>
      <vt:lpstr>PowerPoint Presentation</vt:lpstr>
      <vt:lpstr>PowerPoint Presentation</vt:lpstr>
      <vt:lpstr>Perspectif Etiket  </vt:lpstr>
      <vt:lpstr>PowerPoint Presentation</vt:lpstr>
      <vt:lpstr>PowerPoint Presentation</vt:lpstr>
      <vt:lpstr>Interaksi melalui internet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</dc:creator>
  <cp:lastModifiedBy>Dian Budiargo</cp:lastModifiedBy>
  <cp:revision>248</cp:revision>
  <dcterms:modified xsi:type="dcterms:W3CDTF">2023-04-12T01:08:08Z</dcterms:modified>
</cp:coreProperties>
</file>